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1" r:id="rId5"/>
  </p:sldMasterIdLst>
  <p:notesMasterIdLst>
    <p:notesMasterId r:id="rId89"/>
  </p:notesMasterIdLst>
  <p:sldIdLst>
    <p:sldId id="256" r:id="rId6"/>
    <p:sldId id="258" r:id="rId7"/>
    <p:sldId id="260" r:id="rId8"/>
    <p:sldId id="262" r:id="rId9"/>
    <p:sldId id="318" r:id="rId10"/>
    <p:sldId id="319" r:id="rId11"/>
    <p:sldId id="320" r:id="rId12"/>
    <p:sldId id="321" r:id="rId13"/>
    <p:sldId id="322" r:id="rId14"/>
    <p:sldId id="311" r:id="rId15"/>
    <p:sldId id="323" r:id="rId16"/>
    <p:sldId id="324" r:id="rId17"/>
    <p:sldId id="325" r:id="rId18"/>
    <p:sldId id="326" r:id="rId19"/>
    <p:sldId id="312" r:id="rId20"/>
    <p:sldId id="327" r:id="rId21"/>
    <p:sldId id="328" r:id="rId22"/>
    <p:sldId id="313" r:id="rId23"/>
    <p:sldId id="329" r:id="rId24"/>
    <p:sldId id="330" r:id="rId25"/>
    <p:sldId id="331" r:id="rId26"/>
    <p:sldId id="332" r:id="rId27"/>
    <p:sldId id="314" r:id="rId28"/>
    <p:sldId id="333" r:id="rId29"/>
    <p:sldId id="334" r:id="rId30"/>
    <p:sldId id="335" r:id="rId31"/>
    <p:sldId id="337" r:id="rId32"/>
    <p:sldId id="339" r:id="rId33"/>
    <p:sldId id="316" r:id="rId34"/>
    <p:sldId id="341" r:id="rId35"/>
    <p:sldId id="342" r:id="rId36"/>
    <p:sldId id="270" r:id="rId37"/>
    <p:sldId id="257" r:id="rId38"/>
    <p:sldId id="259" r:id="rId39"/>
    <p:sldId id="261" r:id="rId40"/>
    <p:sldId id="317" r:id="rId41"/>
    <p:sldId id="263" r:id="rId42"/>
    <p:sldId id="264" r:id="rId43"/>
    <p:sldId id="265" r:id="rId44"/>
    <p:sldId id="266" r:id="rId45"/>
    <p:sldId id="267" r:id="rId46"/>
    <p:sldId id="268" r:id="rId47"/>
    <p:sldId id="269"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Lst>
  <p:sldSz cx="9144000" cy="5143500" type="screen16x9"/>
  <p:notesSz cx="6858000" cy="9144000"/>
  <p:embeddedFontLst>
    <p:embeddedFont>
      <p:font typeface="Albert Sans" panose="020B0604020202020204" charset="0"/>
      <p:regular r:id="rId90"/>
      <p:bold r:id="rId91"/>
      <p:italic r:id="rId92"/>
      <p:boldItalic r:id="rId93"/>
    </p:embeddedFont>
    <p:embeddedFont>
      <p:font typeface="Alexandria" panose="020B0604020202020204" charset="-78"/>
      <p:regular r:id="rId94"/>
      <p:bold r:id="rId95"/>
    </p:embeddedFont>
    <p:embeddedFont>
      <p:font typeface="Alexandria Medium" panose="020B0604020202020204" charset="-78"/>
      <p:regular r:id="rId96"/>
      <p:bold r:id="rId97"/>
    </p:embeddedFont>
    <p:embeddedFont>
      <p:font typeface="Amatic SC" panose="00000500000000000000" pitchFamily="2" charset="-79"/>
      <p:regular r:id="rId98"/>
      <p:bold r:id="rId99"/>
    </p:embeddedFont>
    <p:embeddedFont>
      <p:font typeface="Cambria Math" panose="02040503050406030204" pitchFamily="18" charset="0"/>
      <p:regular r:id="rId100"/>
    </p:embeddedFont>
    <p:embeddedFont>
      <p:font typeface="Proxima Nova" panose="020B0604020202020204" charset="0"/>
      <p:regular r:id="rId101"/>
      <p:bold r:id="rId102"/>
      <p:italic r:id="rId103"/>
      <p:boldItalic r:id="rId104"/>
    </p:embeddedFont>
    <p:embeddedFont>
      <p:font typeface="Proxima Nova Semibold" panose="020B0604020202020204" charset="0"/>
      <p:regular r:id="rId105"/>
      <p:bold r:id="rId106"/>
      <p:boldItalic r:id="rId107"/>
    </p:embeddedFont>
    <p:embeddedFont>
      <p:font typeface="Roboto Medium" panose="02000000000000000000" pitchFamily="2"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0AE"/>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7ED7C-0DF0-4D2A-BEC9-5A5B0A981388}" v="290" dt="2024-12-03T16:08:50.433"/>
    <p1510:client id="{7F409390-DF50-7608-E2A4-CEACAA0B41C4}" v="2" dt="2024-12-03T13:40:59.117"/>
    <p1510:client id="{B0E6B409-0C2B-8848-A9F1-873733424F60}" v="2090" dt="2024-12-03T14:59:51.434"/>
    <p1510:client id="{F27647CA-740B-4B96-B25B-C0AED3859BDD}" v="772" dt="2024-12-03T15:56:59.423"/>
  </p1510:revLst>
</p1510:revInfo>
</file>

<file path=ppt/tableStyles.xml><?xml version="1.0" encoding="utf-8"?>
<a:tblStyleLst xmlns:a="http://schemas.openxmlformats.org/drawingml/2006/main" def="{2ED5FF13-AE7B-4444-9CF9-602BF814C84E}">
  <a:tblStyle styleId="{2ED5FF13-AE7B-4444-9CF9-602BF814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1740FA-E59E-45B7-8377-373D42314B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font" Target="fonts/font18.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7.fntdata"/><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21.fntdata"/><Relationship Id="rId115"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4F1203-8372-4366-83BF-A51977648F7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4110F364-F802-4EFF-B55D-17902DCCAB80}">
      <dgm:prSet/>
      <dgm:spPr/>
      <dgm:t>
        <a:bodyPr/>
        <a:lstStyle/>
        <a:p>
          <a:r>
            <a:rPr lang="pl-PL" b="0" i="0"/>
            <a:t>The model was trained on a vast corpus of data</a:t>
          </a:r>
          <a:endParaRPr lang="en-US"/>
        </a:p>
      </dgm:t>
    </dgm:pt>
    <dgm:pt modelId="{D45AB36C-F090-461B-A9E9-25BEAB5066C5}" type="parTrans" cxnId="{00D7F46F-D70F-4630-B7FE-C20D46E230E9}">
      <dgm:prSet/>
      <dgm:spPr/>
      <dgm:t>
        <a:bodyPr/>
        <a:lstStyle/>
        <a:p>
          <a:endParaRPr lang="en-US"/>
        </a:p>
      </dgm:t>
    </dgm:pt>
    <dgm:pt modelId="{6A0B8ED0-54A6-4210-87C4-86E32537B760}" type="sibTrans" cxnId="{00D7F46F-D70F-4630-B7FE-C20D46E230E9}">
      <dgm:prSet/>
      <dgm:spPr/>
      <dgm:t>
        <a:bodyPr/>
        <a:lstStyle/>
        <a:p>
          <a:endParaRPr lang="en-US"/>
        </a:p>
      </dgm:t>
    </dgm:pt>
    <dgm:pt modelId="{CD42AFAE-1833-4AE4-A0F3-AE299DB488B9}">
      <dgm:prSet/>
      <dgm:spPr/>
      <dgm:t>
        <a:bodyPr/>
        <a:lstStyle/>
        <a:p>
          <a:r>
            <a:rPr lang="pl-PL" b="0" i="0"/>
            <a:t>It may produce false or toxic content</a:t>
          </a:r>
          <a:endParaRPr lang="en-US"/>
        </a:p>
      </dgm:t>
    </dgm:pt>
    <dgm:pt modelId="{7A68AFE4-6B0C-4F05-91DE-E0CAAEE9C635}" type="parTrans" cxnId="{E1BC948A-A26C-4A91-AE10-129EBDE2C610}">
      <dgm:prSet/>
      <dgm:spPr/>
      <dgm:t>
        <a:bodyPr/>
        <a:lstStyle/>
        <a:p>
          <a:endParaRPr lang="en-US"/>
        </a:p>
      </dgm:t>
    </dgm:pt>
    <dgm:pt modelId="{AED5DB65-282A-4BAA-AA44-BD8FDDDF314A}" type="sibTrans" cxnId="{E1BC948A-A26C-4A91-AE10-129EBDE2C610}">
      <dgm:prSet/>
      <dgm:spPr/>
      <dgm:t>
        <a:bodyPr/>
        <a:lstStyle/>
        <a:p>
          <a:endParaRPr lang="en-US"/>
        </a:p>
      </dgm:t>
    </dgm:pt>
    <dgm:pt modelId="{016DDADB-90C2-411B-A5A8-99E48B3A55B1}" type="pres">
      <dgm:prSet presAssocID="{DC4F1203-8372-4366-83BF-A51977648F79}" presName="hierChild1" presStyleCnt="0">
        <dgm:presLayoutVars>
          <dgm:chPref val="1"/>
          <dgm:dir/>
          <dgm:animOne val="branch"/>
          <dgm:animLvl val="lvl"/>
          <dgm:resizeHandles/>
        </dgm:presLayoutVars>
      </dgm:prSet>
      <dgm:spPr/>
    </dgm:pt>
    <dgm:pt modelId="{1D8C2CFA-4042-4486-B293-E4A54230A565}" type="pres">
      <dgm:prSet presAssocID="{4110F364-F802-4EFF-B55D-17902DCCAB80}" presName="hierRoot1" presStyleCnt="0"/>
      <dgm:spPr/>
    </dgm:pt>
    <dgm:pt modelId="{14C3F5C3-987B-4F8A-A67F-0DD4F4343741}" type="pres">
      <dgm:prSet presAssocID="{4110F364-F802-4EFF-B55D-17902DCCAB80}" presName="composite" presStyleCnt="0"/>
      <dgm:spPr/>
    </dgm:pt>
    <dgm:pt modelId="{A6AD7B46-7C86-4942-8B66-771592AF825C}" type="pres">
      <dgm:prSet presAssocID="{4110F364-F802-4EFF-B55D-17902DCCAB80}" presName="background" presStyleLbl="node0" presStyleIdx="0" presStyleCnt="2"/>
      <dgm:spPr/>
    </dgm:pt>
    <dgm:pt modelId="{94145558-9383-4B88-AD23-11AAB7964BA1}" type="pres">
      <dgm:prSet presAssocID="{4110F364-F802-4EFF-B55D-17902DCCAB80}" presName="text" presStyleLbl="fgAcc0" presStyleIdx="0" presStyleCnt="2">
        <dgm:presLayoutVars>
          <dgm:chPref val="3"/>
        </dgm:presLayoutVars>
      </dgm:prSet>
      <dgm:spPr/>
    </dgm:pt>
    <dgm:pt modelId="{8CE17A03-89C6-4752-B5F0-726F2C5973C4}" type="pres">
      <dgm:prSet presAssocID="{4110F364-F802-4EFF-B55D-17902DCCAB80}" presName="hierChild2" presStyleCnt="0"/>
      <dgm:spPr/>
    </dgm:pt>
    <dgm:pt modelId="{13F275F5-591B-4A2C-A869-CF78B4E20F90}" type="pres">
      <dgm:prSet presAssocID="{CD42AFAE-1833-4AE4-A0F3-AE299DB488B9}" presName="hierRoot1" presStyleCnt="0"/>
      <dgm:spPr/>
    </dgm:pt>
    <dgm:pt modelId="{6A996A31-F120-4902-92B3-FD6931ED930E}" type="pres">
      <dgm:prSet presAssocID="{CD42AFAE-1833-4AE4-A0F3-AE299DB488B9}" presName="composite" presStyleCnt="0"/>
      <dgm:spPr/>
    </dgm:pt>
    <dgm:pt modelId="{726EBA40-E763-4429-B268-7818FAFFED96}" type="pres">
      <dgm:prSet presAssocID="{CD42AFAE-1833-4AE4-A0F3-AE299DB488B9}" presName="background" presStyleLbl="node0" presStyleIdx="1" presStyleCnt="2"/>
      <dgm:spPr/>
    </dgm:pt>
    <dgm:pt modelId="{0BB1647A-7442-4172-BA08-F908FA3BCBE9}" type="pres">
      <dgm:prSet presAssocID="{CD42AFAE-1833-4AE4-A0F3-AE299DB488B9}" presName="text" presStyleLbl="fgAcc0" presStyleIdx="1" presStyleCnt="2">
        <dgm:presLayoutVars>
          <dgm:chPref val="3"/>
        </dgm:presLayoutVars>
      </dgm:prSet>
      <dgm:spPr/>
    </dgm:pt>
    <dgm:pt modelId="{D6A91395-4659-4483-A90E-6C5C4A860531}" type="pres">
      <dgm:prSet presAssocID="{CD42AFAE-1833-4AE4-A0F3-AE299DB488B9}" presName="hierChild2" presStyleCnt="0"/>
      <dgm:spPr/>
    </dgm:pt>
  </dgm:ptLst>
  <dgm:cxnLst>
    <dgm:cxn modelId="{7633F20E-4F15-4982-8EF2-BC7B27257BB4}" type="presOf" srcId="{DC4F1203-8372-4366-83BF-A51977648F79}" destId="{016DDADB-90C2-411B-A5A8-99E48B3A55B1}" srcOrd="0" destOrd="0" presId="urn:microsoft.com/office/officeart/2005/8/layout/hierarchy1"/>
    <dgm:cxn modelId="{EF66BB27-AF45-4841-AC48-3C69331F3F26}" type="presOf" srcId="{CD42AFAE-1833-4AE4-A0F3-AE299DB488B9}" destId="{0BB1647A-7442-4172-BA08-F908FA3BCBE9}" srcOrd="0" destOrd="0" presId="urn:microsoft.com/office/officeart/2005/8/layout/hierarchy1"/>
    <dgm:cxn modelId="{87FE4C47-BADD-41AE-8951-9590032F4DC9}" type="presOf" srcId="{4110F364-F802-4EFF-B55D-17902DCCAB80}" destId="{94145558-9383-4B88-AD23-11AAB7964BA1}" srcOrd="0" destOrd="0" presId="urn:microsoft.com/office/officeart/2005/8/layout/hierarchy1"/>
    <dgm:cxn modelId="{00D7F46F-D70F-4630-B7FE-C20D46E230E9}" srcId="{DC4F1203-8372-4366-83BF-A51977648F79}" destId="{4110F364-F802-4EFF-B55D-17902DCCAB80}" srcOrd="0" destOrd="0" parTransId="{D45AB36C-F090-461B-A9E9-25BEAB5066C5}" sibTransId="{6A0B8ED0-54A6-4210-87C4-86E32537B760}"/>
    <dgm:cxn modelId="{E1BC948A-A26C-4A91-AE10-129EBDE2C610}" srcId="{DC4F1203-8372-4366-83BF-A51977648F79}" destId="{CD42AFAE-1833-4AE4-A0F3-AE299DB488B9}" srcOrd="1" destOrd="0" parTransId="{7A68AFE4-6B0C-4F05-91DE-E0CAAEE9C635}" sibTransId="{AED5DB65-282A-4BAA-AA44-BD8FDDDF314A}"/>
    <dgm:cxn modelId="{9B3D1E8D-E533-45ED-B19F-7ADACD89E179}" type="presParOf" srcId="{016DDADB-90C2-411B-A5A8-99E48B3A55B1}" destId="{1D8C2CFA-4042-4486-B293-E4A54230A565}" srcOrd="0" destOrd="0" presId="urn:microsoft.com/office/officeart/2005/8/layout/hierarchy1"/>
    <dgm:cxn modelId="{2FEA0A07-E89E-4543-8359-B7DE80B236F1}" type="presParOf" srcId="{1D8C2CFA-4042-4486-B293-E4A54230A565}" destId="{14C3F5C3-987B-4F8A-A67F-0DD4F4343741}" srcOrd="0" destOrd="0" presId="urn:microsoft.com/office/officeart/2005/8/layout/hierarchy1"/>
    <dgm:cxn modelId="{AE756592-19C7-4348-AA41-A22480033857}" type="presParOf" srcId="{14C3F5C3-987B-4F8A-A67F-0DD4F4343741}" destId="{A6AD7B46-7C86-4942-8B66-771592AF825C}" srcOrd="0" destOrd="0" presId="urn:microsoft.com/office/officeart/2005/8/layout/hierarchy1"/>
    <dgm:cxn modelId="{7CB9965C-8332-4E2F-A2D2-69BD09FC1FB8}" type="presParOf" srcId="{14C3F5C3-987B-4F8A-A67F-0DD4F4343741}" destId="{94145558-9383-4B88-AD23-11AAB7964BA1}" srcOrd="1" destOrd="0" presId="urn:microsoft.com/office/officeart/2005/8/layout/hierarchy1"/>
    <dgm:cxn modelId="{B9FC728D-92E9-4B4C-8198-5ED04D12311F}" type="presParOf" srcId="{1D8C2CFA-4042-4486-B293-E4A54230A565}" destId="{8CE17A03-89C6-4752-B5F0-726F2C5973C4}" srcOrd="1" destOrd="0" presId="urn:microsoft.com/office/officeart/2005/8/layout/hierarchy1"/>
    <dgm:cxn modelId="{207352AD-154F-4E31-8731-6BA2AA8B59EC}" type="presParOf" srcId="{016DDADB-90C2-411B-A5A8-99E48B3A55B1}" destId="{13F275F5-591B-4A2C-A869-CF78B4E20F90}" srcOrd="1" destOrd="0" presId="urn:microsoft.com/office/officeart/2005/8/layout/hierarchy1"/>
    <dgm:cxn modelId="{1024E286-CD94-47F2-9A40-0A98FEBED54F}" type="presParOf" srcId="{13F275F5-591B-4A2C-A869-CF78B4E20F90}" destId="{6A996A31-F120-4902-92B3-FD6931ED930E}" srcOrd="0" destOrd="0" presId="urn:microsoft.com/office/officeart/2005/8/layout/hierarchy1"/>
    <dgm:cxn modelId="{167EF9E0-2AA5-44BF-AA7F-EC9D90FEA376}" type="presParOf" srcId="{6A996A31-F120-4902-92B3-FD6931ED930E}" destId="{726EBA40-E763-4429-B268-7818FAFFED96}" srcOrd="0" destOrd="0" presId="urn:microsoft.com/office/officeart/2005/8/layout/hierarchy1"/>
    <dgm:cxn modelId="{C4219AB6-22FB-4736-B835-37B2F48CAFDE}" type="presParOf" srcId="{6A996A31-F120-4902-92B3-FD6931ED930E}" destId="{0BB1647A-7442-4172-BA08-F908FA3BCBE9}" srcOrd="1" destOrd="0" presId="urn:microsoft.com/office/officeart/2005/8/layout/hierarchy1"/>
    <dgm:cxn modelId="{29A919F2-8D5F-4008-B24F-A7B1E8DD6FD6}" type="presParOf" srcId="{13F275F5-591B-4A2C-A869-CF78B4E20F90}" destId="{D6A91395-4659-4483-A90E-6C5C4A86053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D7B46-7C86-4942-8B66-771592AF825C}">
      <dsp:nvSpPr>
        <dsp:cNvPr id="0" name=""/>
        <dsp:cNvSpPr/>
      </dsp:nvSpPr>
      <dsp:spPr>
        <a:xfrm>
          <a:off x="941" y="408380"/>
          <a:ext cx="3305150" cy="209877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4145558-9383-4B88-AD23-11AAB7964BA1}">
      <dsp:nvSpPr>
        <dsp:cNvPr id="0" name=""/>
        <dsp:cNvSpPr/>
      </dsp:nvSpPr>
      <dsp:spPr>
        <a:xfrm>
          <a:off x="368180" y="757257"/>
          <a:ext cx="3305150" cy="20987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a:t>The model was trained on a vast corpus of data</a:t>
          </a:r>
          <a:endParaRPr lang="en-US" sz="3200" kern="1200"/>
        </a:p>
      </dsp:txBody>
      <dsp:txXfrm>
        <a:off x="429651" y="818728"/>
        <a:ext cx="3182208" cy="1975828"/>
      </dsp:txXfrm>
    </dsp:sp>
    <dsp:sp modelId="{726EBA40-E763-4429-B268-7818FAFFED96}">
      <dsp:nvSpPr>
        <dsp:cNvPr id="0" name=""/>
        <dsp:cNvSpPr/>
      </dsp:nvSpPr>
      <dsp:spPr>
        <a:xfrm>
          <a:off x="4040569" y="408380"/>
          <a:ext cx="3305150" cy="209877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BB1647A-7442-4172-BA08-F908FA3BCBE9}">
      <dsp:nvSpPr>
        <dsp:cNvPr id="0" name=""/>
        <dsp:cNvSpPr/>
      </dsp:nvSpPr>
      <dsp:spPr>
        <a:xfrm>
          <a:off x="4407808" y="757257"/>
          <a:ext cx="3305150" cy="20987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a:t>It may produce false or toxic content</a:t>
          </a:r>
          <a:endParaRPr lang="en-US" sz="3200" kern="1200"/>
        </a:p>
      </dsp:txBody>
      <dsp:txXfrm>
        <a:off x="4469279" y="818728"/>
        <a:ext cx="3182208" cy="19758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pl-PL" err="1"/>
              <a:t>Absolute</a:t>
            </a:r>
            <a:r>
              <a:rPr lang="pl-PL"/>
              <a:t> </a:t>
            </a:r>
            <a:r>
              <a:rPr lang="pl-PL" err="1"/>
              <a:t>embeddings</a:t>
            </a:r>
            <a:r>
              <a:rPr lang="pl-PL"/>
              <a:t> - u</a:t>
            </a:r>
            <a:r>
              <a:rPr lang="en-US" b="0" i="0" err="1">
                <a:solidFill>
                  <a:srgbClr val="3E3E3E"/>
                </a:solidFill>
                <a:effectLst/>
                <a:latin typeface="source-serif-pro"/>
              </a:rPr>
              <a:t>nique</a:t>
            </a:r>
            <a:r>
              <a:rPr lang="en-US" b="0" i="0">
                <a:solidFill>
                  <a:srgbClr val="3E3E3E"/>
                </a:solidFill>
                <a:effectLst/>
                <a:latin typeface="source-serif-pro"/>
              </a:rPr>
              <a:t> vector to each position</a:t>
            </a:r>
            <a:r>
              <a:rPr lang="pl-PL" b="0" i="0">
                <a:solidFill>
                  <a:srgbClr val="3E3E3E"/>
                </a:solidFill>
                <a:effectLst/>
                <a:latin typeface="source-serif-pro"/>
              </a:rPr>
              <a:t>, </a:t>
            </a:r>
            <a:r>
              <a:rPr lang="en-US" b="0" i="0">
                <a:solidFill>
                  <a:srgbClr val="3E3E3E"/>
                </a:solidFill>
                <a:effectLst/>
                <a:latin typeface="source-serif-pro"/>
              </a:rPr>
              <a:t>doesn’t scale well and fails to capture relative positions effectively</a:t>
            </a:r>
            <a:endParaRPr lang="pl-PL" b="0" i="0">
              <a:solidFill>
                <a:srgbClr val="3E3E3E"/>
              </a:solidFill>
              <a:effectLst/>
              <a:latin typeface="source-serif-pro"/>
            </a:endParaRPr>
          </a:p>
          <a:p>
            <a:r>
              <a:rPr lang="pl-PL" b="0" i="0" err="1">
                <a:solidFill>
                  <a:srgbClr val="3E3E3E"/>
                </a:solidFill>
                <a:effectLst/>
                <a:latin typeface="source-serif-pro"/>
              </a:rPr>
              <a:t>Relative</a:t>
            </a:r>
            <a:r>
              <a:rPr lang="pl-PL" b="0" i="0">
                <a:solidFill>
                  <a:srgbClr val="3E3E3E"/>
                </a:solidFill>
                <a:effectLst/>
                <a:latin typeface="source-serif-pro"/>
              </a:rPr>
              <a:t> </a:t>
            </a:r>
            <a:r>
              <a:rPr lang="pl-PL" b="0" i="0" err="1">
                <a:solidFill>
                  <a:srgbClr val="3E3E3E"/>
                </a:solidFill>
                <a:effectLst/>
                <a:latin typeface="source-serif-pro"/>
              </a:rPr>
              <a:t>embeddings</a:t>
            </a:r>
            <a:r>
              <a:rPr lang="pl-PL" b="0" i="0">
                <a:solidFill>
                  <a:srgbClr val="3E3E3E"/>
                </a:solidFill>
                <a:effectLst/>
                <a:latin typeface="source-serif-pro"/>
              </a:rPr>
              <a:t> - </a:t>
            </a:r>
            <a:r>
              <a:rPr lang="en-US" b="0" i="0">
                <a:solidFill>
                  <a:srgbClr val="3E3E3E"/>
                </a:solidFill>
                <a:effectLst/>
                <a:latin typeface="source-serif-pro"/>
              </a:rPr>
              <a:t>focus on the distance between tokens</a:t>
            </a:r>
            <a:r>
              <a:rPr lang="pl-PL" b="0" i="0">
                <a:solidFill>
                  <a:srgbClr val="3E3E3E"/>
                </a:solidFill>
                <a:effectLst/>
                <a:latin typeface="source-serif-pro"/>
              </a:rPr>
              <a:t> but </a:t>
            </a:r>
            <a:r>
              <a:rPr lang="pl-PL" b="0" i="0" err="1">
                <a:solidFill>
                  <a:srgbClr val="3E3E3E"/>
                </a:solidFill>
                <a:effectLst/>
                <a:latin typeface="source-serif-pro"/>
              </a:rPr>
              <a:t>complicates</a:t>
            </a:r>
            <a:r>
              <a:rPr lang="pl-PL" b="0" i="0">
                <a:solidFill>
                  <a:srgbClr val="3E3E3E"/>
                </a:solidFill>
                <a:effectLst/>
                <a:latin typeface="source-serif-pro"/>
              </a:rPr>
              <a:t> model </a:t>
            </a:r>
            <a:r>
              <a:rPr lang="pl-PL" b="0" i="0" err="1">
                <a:solidFill>
                  <a:srgbClr val="3E3E3E"/>
                </a:solidFill>
                <a:effectLst/>
                <a:latin typeface="source-serif-pro"/>
              </a:rPr>
              <a:t>architecture</a:t>
            </a:r>
            <a:endParaRPr lang="pl-PL" b="0" i="0">
              <a:solidFill>
                <a:srgbClr val="3E3E3E"/>
              </a:solidFill>
              <a:effectLst/>
              <a:latin typeface="source-serif-pro"/>
            </a:endParaRPr>
          </a:p>
          <a:p>
            <a:r>
              <a:rPr lang="pl-PL" b="0" i="0">
                <a:solidFill>
                  <a:srgbClr val="3E3E3E"/>
                </a:solidFill>
                <a:effectLst/>
                <a:latin typeface="source-serif-pro"/>
              </a:rPr>
              <a:t>Trade-off – </a:t>
            </a:r>
            <a:r>
              <a:rPr lang="pl-PL" b="0" i="0" err="1">
                <a:solidFill>
                  <a:srgbClr val="3E3E3E"/>
                </a:solidFill>
                <a:effectLst/>
                <a:latin typeface="source-serif-pro"/>
              </a:rPr>
              <a:t>RoPE</a:t>
            </a:r>
            <a:endParaRPr lang="pl-PL" b="0" i="0">
              <a:solidFill>
                <a:srgbClr val="3E3E3E"/>
              </a:solidFill>
              <a:effectLst/>
              <a:latin typeface="source-serif-pro"/>
            </a:endParaRPr>
          </a:p>
          <a:p>
            <a:r>
              <a:rPr lang="en-US" b="0" i="0">
                <a:solidFill>
                  <a:srgbClr val="3E3E3E"/>
                </a:solidFill>
                <a:effectLst/>
                <a:latin typeface="source-serif-pro"/>
              </a:rPr>
              <a:t>rotational mechanism</a:t>
            </a:r>
            <a:r>
              <a:rPr lang="pl-PL" b="0" i="0">
                <a:solidFill>
                  <a:srgbClr val="3E3E3E"/>
                </a:solidFill>
                <a:effectLst/>
                <a:latin typeface="source-serif-pro"/>
              </a:rPr>
              <a:t> - </a:t>
            </a:r>
            <a:r>
              <a:rPr lang="en-US" b="0" i="0">
                <a:solidFill>
                  <a:srgbClr val="3E3E3E"/>
                </a:solidFill>
                <a:effectLst/>
                <a:latin typeface="source-serif-pro"/>
              </a:rPr>
              <a:t>each position in the sequence is represented by a rotation in the embedding space</a:t>
            </a:r>
            <a:endParaRPr lang="pl-PL" b="0" i="0">
              <a:solidFill>
                <a:srgbClr val="3E3E3E"/>
              </a:solidFill>
              <a:effectLst/>
              <a:latin typeface="source-serif-pro"/>
            </a:endParaRPr>
          </a:p>
          <a:p>
            <a:r>
              <a:rPr lang="en-US" b="0" i="0">
                <a:solidFill>
                  <a:srgbClr val="3E3E3E"/>
                </a:solidFill>
                <a:effectLst/>
                <a:latin typeface="source-serif-pro"/>
              </a:rPr>
              <a:t>For instance, the vector is rotated by θ for the first position, 2θ for the second, and so on</a:t>
            </a:r>
            <a:endParaRPr lang="pl-PL" b="0" i="0">
              <a:solidFill>
                <a:srgbClr val="3E3E3E"/>
              </a:solidFill>
              <a:effectLst/>
              <a:latin typeface="source-serif-pro"/>
            </a:endParaRPr>
          </a:p>
          <a:p>
            <a:r>
              <a:rPr lang="pl-PL" b="1" i="0" err="1">
                <a:solidFill>
                  <a:srgbClr val="3E3E3E"/>
                </a:solidFill>
                <a:effectLst/>
                <a:latin typeface="source-serif-pro"/>
              </a:rPr>
              <a:t>Stability</a:t>
            </a:r>
            <a:r>
              <a:rPr lang="pl-PL" b="1" i="0">
                <a:solidFill>
                  <a:srgbClr val="3E3E3E"/>
                </a:solidFill>
                <a:effectLst/>
                <a:latin typeface="source-serif-pro"/>
              </a:rPr>
              <a:t> of </a:t>
            </a:r>
            <a:r>
              <a:rPr lang="pl-PL" b="1" i="0" err="1">
                <a:solidFill>
                  <a:srgbClr val="3E3E3E"/>
                </a:solidFill>
                <a:effectLst/>
                <a:latin typeface="source-serif-pro"/>
              </a:rPr>
              <a:t>Vectors</a:t>
            </a:r>
            <a:endParaRPr lang="pl-PL" b="0" i="0">
              <a:solidFill>
                <a:srgbClr val="3E3E3E"/>
              </a:solidFill>
              <a:effectLst/>
              <a:latin typeface="source-serif-pro"/>
            </a:endParaRPr>
          </a:p>
          <a:p>
            <a:r>
              <a:rPr lang="pl-PL" b="1" i="0" err="1">
                <a:solidFill>
                  <a:srgbClr val="3E3E3E"/>
                </a:solidFill>
                <a:effectLst/>
                <a:latin typeface="source-serif-pro"/>
              </a:rPr>
              <a:t>Preservation</a:t>
            </a:r>
            <a:r>
              <a:rPr lang="pl-PL" b="1" i="0">
                <a:solidFill>
                  <a:srgbClr val="3E3E3E"/>
                </a:solidFill>
                <a:effectLst/>
                <a:latin typeface="source-serif-pro"/>
              </a:rPr>
              <a:t> of </a:t>
            </a:r>
            <a:r>
              <a:rPr lang="pl-PL" b="1" i="0" err="1">
                <a:solidFill>
                  <a:srgbClr val="3E3E3E"/>
                </a:solidFill>
                <a:effectLst/>
                <a:latin typeface="source-serif-pro"/>
              </a:rPr>
              <a:t>Relative</a:t>
            </a:r>
            <a:r>
              <a:rPr lang="pl-PL" b="1" i="0">
                <a:solidFill>
                  <a:srgbClr val="3E3E3E"/>
                </a:solidFill>
                <a:effectLst/>
                <a:latin typeface="source-serif-pro"/>
              </a:rPr>
              <a:t> </a:t>
            </a:r>
            <a:r>
              <a:rPr lang="pl-PL" b="1" i="0" err="1">
                <a:solidFill>
                  <a:srgbClr val="3E3E3E"/>
                </a:solidFill>
                <a:effectLst/>
                <a:latin typeface="source-serif-pro"/>
              </a:rPr>
              <a:t>Positions</a:t>
            </a:r>
            <a:endParaRPr lang="pl-PL"/>
          </a:p>
        </p:txBody>
      </p:sp>
    </p:spTree>
    <p:extLst>
      <p:ext uri="{BB962C8B-B14F-4D97-AF65-F5344CB8AC3E}">
        <p14:creationId xmlns:p14="http://schemas.microsoft.com/office/powerpoint/2010/main" val="337411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6D197609-363A-6A9F-DD03-BCD5B8989676}"/>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992927A1-EAD1-D179-EB3B-AF8C8389A5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A897CE55-17D1-EA78-2ECE-03FD28AF02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416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3219DBBD-C545-6A37-24F4-19EA6CEE1C54}"/>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E58D6BD-0CBC-20EE-3196-E39A7C969B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75B4E999-2FD0-C9A8-C1EE-7DBFA9829F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912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quality – </a:t>
            </a:r>
          </a:p>
          <a:p>
            <a:pPr lvl="1"/>
            <a:r>
              <a:rPr lang="en-US"/>
              <a:t>instructions and dialogues manually written by annotators, the OpenHermes-2.5 (</a:t>
            </a:r>
            <a:r>
              <a:rPr lang="en-US" err="1"/>
              <a:t>Teknium</a:t>
            </a:r>
            <a:r>
              <a:rPr lang="en-US"/>
              <a:t>, 2023) and orca-math-word-problems-200k (Mitra et al., 2024) datasets.</a:t>
            </a:r>
          </a:p>
          <a:p>
            <a:r>
              <a:rPr lang="en-US"/>
              <a:t>medium quality – </a:t>
            </a:r>
          </a:p>
          <a:p>
            <a:pPr lvl="1"/>
            <a:r>
              <a:rPr lang="en-US"/>
              <a:t>generated instructions based on pre-training data, which have been manually verified and corrected.</a:t>
            </a:r>
          </a:p>
          <a:p>
            <a:r>
              <a:rPr lang="en-US"/>
              <a:t>low quality </a:t>
            </a:r>
          </a:p>
          <a:p>
            <a:pPr lvl="1"/>
            <a:r>
              <a:rPr lang="en-US"/>
              <a:t>generated instructions based on pretraining data without manual verification.</a:t>
            </a:r>
          </a:p>
        </p:txBody>
      </p:sp>
    </p:spTree>
    <p:extLst>
      <p:ext uri="{BB962C8B-B14F-4D97-AF65-F5344CB8AC3E}">
        <p14:creationId xmlns:p14="http://schemas.microsoft.com/office/powerpoint/2010/main" val="181962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258407A8-4184-B54C-4CD1-578B9E3010DF}"/>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D27F6297-21DD-8BBF-1926-4AB124634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E26955B4-6C5C-B54E-C3C4-2F705525C2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8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F8E63C79-410C-3D0A-E104-7F2A452E6661}"/>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5ED200B7-409F-9639-6B70-8B2AA008A4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DAD3DDF8-FB2F-4EAB-50BF-CE2FCA5C25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30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165EF2C2-F604-2E73-515C-71D51B59703F}"/>
            </a:ext>
          </a:extLst>
        </p:cNvPr>
        <p:cNvGrpSpPr/>
        <p:nvPr/>
      </p:nvGrpSpPr>
      <p:grpSpPr>
        <a:xfrm>
          <a:off x="0" y="0"/>
          <a:ext cx="0" cy="0"/>
          <a:chOff x="0" y="0"/>
          <a:chExt cx="0" cy="0"/>
        </a:xfrm>
      </p:grpSpPr>
      <p:sp>
        <p:nvSpPr>
          <p:cNvPr id="246" name="Google Shape;246;g2558abb5fb3_0_46:notes">
            <a:extLst>
              <a:ext uri="{FF2B5EF4-FFF2-40B4-BE49-F238E27FC236}">
                <a16:creationId xmlns:a16="http://schemas.microsoft.com/office/drawing/2014/main" id="{D4D62990-A8A3-ED84-F958-B5311D8F4C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a:extLst>
              <a:ext uri="{FF2B5EF4-FFF2-40B4-BE49-F238E27FC236}">
                <a16:creationId xmlns:a16="http://schemas.microsoft.com/office/drawing/2014/main" id="{97970603-8323-A578-4580-66A423B457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85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pPr algn="l"/>
            <a:r>
              <a:rPr lang="en-US" b="0" i="0">
                <a:solidFill>
                  <a:srgbClr val="0A0A0A"/>
                </a:solidFill>
                <a:effectLst/>
                <a:latin typeface="-apple-system"/>
              </a:rPr>
              <a:t>the key idea is to limit the attention span of each token to a fixed size window around it</a:t>
            </a:r>
            <a:endParaRPr lang="pl-PL" b="0" i="0">
              <a:solidFill>
                <a:srgbClr val="0A0A0A"/>
              </a:solidFill>
              <a:effectLst/>
              <a:latin typeface="-apple-system"/>
            </a:endParaRPr>
          </a:p>
          <a:p>
            <a:pPr algn="l"/>
            <a:r>
              <a:rPr lang="en-US" b="0" i="0">
                <a:solidFill>
                  <a:srgbClr val="0A0A0A"/>
                </a:solidFill>
                <a:effectLst/>
                <a:latin typeface="-apple-system"/>
              </a:rPr>
              <a:t>optimize the attention mechanism</a:t>
            </a:r>
            <a:endParaRPr lang="pl-PL" b="0" i="0">
              <a:solidFill>
                <a:srgbClr val="0A0A0A"/>
              </a:solidFill>
              <a:effectLst/>
              <a:latin typeface="-apple-system"/>
            </a:endParaRPr>
          </a:p>
          <a:p>
            <a:pPr algn="l"/>
            <a:r>
              <a:rPr lang="en-US" b="0" i="0">
                <a:solidFill>
                  <a:srgbClr val="0A0A0A"/>
                </a:solidFill>
                <a:effectLst/>
                <a:latin typeface="-apple-system"/>
              </a:rPr>
              <a:t>Instead of computing attention for each token with respect to all other tokens</a:t>
            </a:r>
            <a:r>
              <a:rPr lang="pl-PL" b="0" i="0">
                <a:solidFill>
                  <a:srgbClr val="0A0A0A"/>
                </a:solidFill>
                <a:effectLst/>
                <a:latin typeface="-apple-system"/>
              </a:rPr>
              <a:t> -&gt; </a:t>
            </a:r>
            <a:r>
              <a:rPr lang="en-US" b="0" i="0">
                <a:solidFill>
                  <a:srgbClr val="0A0A0A"/>
                </a:solidFill>
                <a:effectLst/>
                <a:latin typeface="-apple-system"/>
              </a:rPr>
              <a:t>restricts the attention to a fixed size window around each token.</a:t>
            </a:r>
            <a:endParaRPr lang="pl-PL" b="0" i="0">
              <a:solidFill>
                <a:srgbClr val="0A0A0A"/>
              </a:solidFill>
              <a:effectLst/>
              <a:latin typeface="-apple-system"/>
            </a:endParaRPr>
          </a:p>
          <a:p>
            <a:pPr algn="l"/>
            <a:r>
              <a:rPr lang="pl-PL" b="0" i="0">
                <a:solidFill>
                  <a:srgbClr val="0A0A0A"/>
                </a:solidFill>
                <a:effectLst/>
                <a:latin typeface="-apple-system"/>
              </a:rPr>
              <a:t>Less </a:t>
            </a:r>
            <a:r>
              <a:rPr lang="pl-PL" b="0" i="0" err="1">
                <a:solidFill>
                  <a:srgbClr val="0A0A0A"/>
                </a:solidFill>
                <a:effectLst/>
                <a:latin typeface="-apple-system"/>
              </a:rPr>
              <a:t>computations</a:t>
            </a:r>
            <a:endParaRPr lang="pl-PL" b="0" i="0">
              <a:solidFill>
                <a:srgbClr val="0A0A0A"/>
              </a:solidFill>
              <a:effectLst/>
              <a:latin typeface="-apple-system"/>
            </a:endParaRPr>
          </a:p>
          <a:p>
            <a:pPr algn="l"/>
            <a:r>
              <a:rPr lang="en-US" b="0" i="0">
                <a:solidFill>
                  <a:srgbClr val="0A0A0A"/>
                </a:solidFill>
                <a:effectLst/>
                <a:latin typeface="-apple-system"/>
              </a:rPr>
              <a:t>faster training and inference times</a:t>
            </a:r>
          </a:p>
        </p:txBody>
      </p:sp>
    </p:spTree>
    <p:extLst>
      <p:ext uri="{BB962C8B-B14F-4D97-AF65-F5344CB8AC3E}">
        <p14:creationId xmlns:p14="http://schemas.microsoft.com/office/powerpoint/2010/main" val="470963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b="0" i="0">
                <a:effectLst/>
                <a:latin typeface="-apple-system"/>
              </a:rPr>
              <a:t>limits cache size</a:t>
            </a:r>
            <a:endParaRPr lang="pl-PL" b="0" i="0">
              <a:effectLst/>
              <a:latin typeface="-apple-system"/>
            </a:endParaRPr>
          </a:p>
          <a:p>
            <a:r>
              <a:rPr lang="en-US" b="0" i="0">
                <a:effectLst/>
                <a:latin typeface="-apple-system"/>
              </a:rPr>
              <a:t>The cache has a fixed size</a:t>
            </a:r>
            <a:endParaRPr lang="pl-PL" b="0" i="0">
              <a:effectLst/>
              <a:latin typeface="-apple-system"/>
            </a:endParaRPr>
          </a:p>
          <a:p>
            <a:r>
              <a:rPr lang="en-US" b="0" i="0">
                <a:effectLst/>
                <a:latin typeface="-apple-system"/>
              </a:rPr>
              <a:t>as new data is added, older data is overwritten once the cache exceeds its size. </a:t>
            </a:r>
            <a:endParaRPr lang="pl-PL" b="0" i="0">
              <a:effectLst/>
              <a:latin typeface="-apple-system"/>
            </a:endParaRPr>
          </a:p>
          <a:p>
            <a:r>
              <a:rPr lang="en-US" b="0" i="0">
                <a:effectLst/>
                <a:latin typeface="-apple-system"/>
              </a:rPr>
              <a:t>This method reduces cache memory usage by 8x for sequences of 32k tokens without compromising model quality.</a:t>
            </a:r>
            <a:endParaRPr lang="pl-PL" b="0" i="0">
              <a:effectLst/>
              <a:latin typeface="-apple-system"/>
            </a:endParaRPr>
          </a:p>
          <a:p>
            <a:r>
              <a:rPr lang="pl-PL" b="0" i="0">
                <a:effectLst/>
                <a:latin typeface="-apple-system"/>
              </a:rPr>
              <a:t>Here cache of </a:t>
            </a:r>
            <a:r>
              <a:rPr lang="pl-PL" b="0" i="0" err="1">
                <a:effectLst/>
                <a:latin typeface="-apple-system"/>
              </a:rPr>
              <a:t>size</a:t>
            </a:r>
            <a:r>
              <a:rPr lang="pl-PL" b="0" i="0">
                <a:effectLst/>
                <a:latin typeface="-apple-system"/>
              </a:rPr>
              <a:t> 4</a:t>
            </a:r>
          </a:p>
          <a:p>
            <a:r>
              <a:rPr lang="pl-PL" b="0" i="0" err="1">
                <a:effectLst/>
                <a:latin typeface="-apple-system"/>
              </a:rPr>
              <a:t>Keys</a:t>
            </a:r>
            <a:r>
              <a:rPr lang="pl-PL" b="0" i="0">
                <a:effectLst/>
                <a:latin typeface="-apple-system"/>
              </a:rPr>
              <a:t> and </a:t>
            </a:r>
            <a:r>
              <a:rPr lang="pl-PL" b="0" i="0" err="1">
                <a:effectLst/>
                <a:latin typeface="-apple-system"/>
              </a:rPr>
              <a:t>values</a:t>
            </a:r>
            <a:r>
              <a:rPr lang="pl-PL" b="0" i="0">
                <a:effectLst/>
                <a:latin typeface="-apple-system"/>
              </a:rPr>
              <a:t> </a:t>
            </a:r>
            <a:r>
              <a:rPr lang="pl-PL" b="0" i="0" err="1">
                <a:effectLst/>
                <a:latin typeface="-apple-system"/>
              </a:rPr>
              <a:t>stored</a:t>
            </a:r>
            <a:r>
              <a:rPr lang="pl-PL" b="0" i="0">
                <a:effectLst/>
                <a:latin typeface="-apple-system"/>
              </a:rPr>
              <a:t> of </a:t>
            </a:r>
            <a:r>
              <a:rPr lang="pl-PL" b="0" i="0" err="1">
                <a:effectLst/>
                <a:latin typeface="-apple-system"/>
              </a:rPr>
              <a:t>position</a:t>
            </a:r>
            <a:r>
              <a:rPr lang="pl-PL" b="0" i="0">
                <a:effectLst/>
                <a:latin typeface="-apple-system"/>
              </a:rPr>
              <a:t> i </a:t>
            </a:r>
            <a:r>
              <a:rPr lang="pl-PL" b="0" i="0" err="1">
                <a:effectLst/>
                <a:latin typeface="-apple-system"/>
              </a:rPr>
              <a:t>mod</a:t>
            </a:r>
            <a:r>
              <a:rPr lang="pl-PL" b="0" i="0">
                <a:effectLst/>
                <a:latin typeface="-apple-system"/>
              </a:rPr>
              <a:t> 4, </a:t>
            </a:r>
            <a:r>
              <a:rPr lang="pl-PL" b="0" i="0" err="1">
                <a:effectLst/>
                <a:latin typeface="-apple-system"/>
              </a:rPr>
              <a:t>if</a:t>
            </a:r>
            <a:r>
              <a:rPr lang="pl-PL" b="0" i="0">
                <a:effectLst/>
                <a:latin typeface="-apple-system"/>
              </a:rPr>
              <a:t> i &gt; 4 </a:t>
            </a:r>
            <a:r>
              <a:rPr lang="pl-PL" b="0" i="0" err="1">
                <a:effectLst/>
                <a:latin typeface="-apple-system"/>
              </a:rPr>
              <a:t>then</a:t>
            </a:r>
            <a:r>
              <a:rPr lang="pl-PL" b="0" i="0">
                <a:effectLst/>
                <a:latin typeface="-apple-system"/>
              </a:rPr>
              <a:t> </a:t>
            </a:r>
            <a:r>
              <a:rPr lang="pl-PL" b="0" i="0" err="1">
                <a:effectLst/>
                <a:latin typeface="-apple-system"/>
              </a:rPr>
              <a:t>overwrite</a:t>
            </a:r>
            <a:endParaRPr lang="pl-PL"/>
          </a:p>
        </p:txBody>
      </p:sp>
    </p:spTree>
    <p:extLst>
      <p:ext uri="{BB962C8B-B14F-4D97-AF65-F5344CB8AC3E}">
        <p14:creationId xmlns:p14="http://schemas.microsoft.com/office/powerpoint/2010/main" val="30523469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pl-PL"/>
              <a:t>We </a:t>
            </a:r>
            <a:r>
              <a:rPr lang="pl-PL" err="1"/>
              <a:t>know</a:t>
            </a:r>
            <a:r>
              <a:rPr lang="pl-PL"/>
              <a:t> </a:t>
            </a:r>
            <a:r>
              <a:rPr lang="pl-PL" err="1"/>
              <a:t>prompt</a:t>
            </a:r>
            <a:r>
              <a:rPr lang="pl-PL"/>
              <a:t> </a:t>
            </a:r>
            <a:r>
              <a:rPr lang="pl-PL" err="1"/>
              <a:t>beforehand</a:t>
            </a:r>
            <a:endParaRPr lang="pl-PL"/>
          </a:p>
          <a:p>
            <a:r>
              <a:rPr lang="pl-PL"/>
              <a:t>We want to </a:t>
            </a:r>
            <a:r>
              <a:rPr lang="pl-PL" err="1"/>
              <a:t>prefill</a:t>
            </a:r>
            <a:r>
              <a:rPr lang="pl-PL"/>
              <a:t> KV cache with the </a:t>
            </a:r>
            <a:r>
              <a:rPr lang="pl-PL" err="1"/>
              <a:t>prompt</a:t>
            </a:r>
            <a:endParaRPr lang="pl-PL"/>
          </a:p>
          <a:p>
            <a:r>
              <a:rPr lang="pl-PL" err="1"/>
              <a:t>If</a:t>
            </a:r>
            <a:r>
              <a:rPr lang="pl-PL"/>
              <a:t> </a:t>
            </a:r>
            <a:r>
              <a:rPr lang="pl-PL" err="1"/>
              <a:t>prompt</a:t>
            </a:r>
            <a:r>
              <a:rPr lang="pl-PL"/>
              <a:t> </a:t>
            </a:r>
            <a:r>
              <a:rPr lang="pl-PL" err="1"/>
              <a:t>is</a:t>
            </a:r>
            <a:r>
              <a:rPr lang="pl-PL"/>
              <a:t> </a:t>
            </a:r>
            <a:r>
              <a:rPr lang="pl-PL" err="1"/>
              <a:t>large</a:t>
            </a:r>
            <a:r>
              <a:rPr lang="pl-PL"/>
              <a:t> we </a:t>
            </a:r>
            <a:r>
              <a:rPr lang="pl-PL" err="1"/>
              <a:t>would</a:t>
            </a:r>
            <a:r>
              <a:rPr lang="pl-PL"/>
              <a:t> </a:t>
            </a:r>
            <a:r>
              <a:rPr lang="pl-PL" err="1"/>
              <a:t>need</a:t>
            </a:r>
            <a:r>
              <a:rPr lang="pl-PL"/>
              <a:t> a </a:t>
            </a:r>
            <a:r>
              <a:rPr lang="pl-PL" err="1"/>
              <a:t>very</a:t>
            </a:r>
            <a:r>
              <a:rPr lang="pl-PL"/>
              <a:t> big cache</a:t>
            </a:r>
          </a:p>
          <a:p>
            <a:r>
              <a:rPr lang="pl-PL" err="1"/>
              <a:t>Chunking</a:t>
            </a:r>
            <a:r>
              <a:rPr lang="pl-PL"/>
              <a:t> a </a:t>
            </a:r>
            <a:r>
              <a:rPr lang="pl-PL" err="1"/>
              <a:t>prompt</a:t>
            </a:r>
            <a:r>
              <a:rPr lang="pl-PL"/>
              <a:t> </a:t>
            </a:r>
            <a:r>
              <a:rPr lang="pl-PL" err="1"/>
              <a:t>is</a:t>
            </a:r>
            <a:r>
              <a:rPr lang="pl-PL"/>
              <a:t> the </a:t>
            </a:r>
            <a:r>
              <a:rPr lang="pl-PL" err="1"/>
              <a:t>balance</a:t>
            </a:r>
            <a:r>
              <a:rPr lang="pl-PL"/>
              <a:t> </a:t>
            </a:r>
            <a:r>
              <a:rPr lang="pl-PL" err="1"/>
              <a:t>between</a:t>
            </a:r>
            <a:r>
              <a:rPr lang="pl-PL"/>
              <a:t> </a:t>
            </a:r>
            <a:r>
              <a:rPr lang="pl-PL" err="1"/>
              <a:t>loading</a:t>
            </a:r>
            <a:r>
              <a:rPr lang="pl-PL"/>
              <a:t> a </a:t>
            </a:r>
            <a:r>
              <a:rPr lang="pl-PL" err="1"/>
              <a:t>full</a:t>
            </a:r>
            <a:r>
              <a:rPr lang="pl-PL"/>
              <a:t> </a:t>
            </a:r>
            <a:r>
              <a:rPr lang="pl-PL" err="1"/>
              <a:t>prompt</a:t>
            </a:r>
            <a:r>
              <a:rPr lang="pl-PL"/>
              <a:t> to cache and proces </a:t>
            </a:r>
            <a:r>
              <a:rPr lang="pl-PL" err="1"/>
              <a:t>token</a:t>
            </a:r>
            <a:r>
              <a:rPr lang="pl-PL"/>
              <a:t> one </a:t>
            </a:r>
            <a:r>
              <a:rPr lang="pl-PL" err="1"/>
              <a:t>at</a:t>
            </a:r>
            <a:r>
              <a:rPr lang="pl-PL"/>
              <a:t> a </a:t>
            </a:r>
            <a:r>
              <a:rPr lang="pl-PL" err="1"/>
              <a:t>time</a:t>
            </a:r>
            <a:endParaRPr lang="pl-PL"/>
          </a:p>
          <a:p>
            <a:r>
              <a:rPr lang="pl-PL"/>
              <a:t>For the 3. </a:t>
            </a:r>
            <a:r>
              <a:rPr lang="pl-PL" err="1"/>
              <a:t>chunk</a:t>
            </a:r>
            <a:r>
              <a:rPr lang="pl-PL"/>
              <a:t> </a:t>
            </a:r>
            <a:r>
              <a:rPr lang="pl-PL" err="1"/>
              <a:t>here</a:t>
            </a:r>
            <a:r>
              <a:rPr lang="pl-PL"/>
              <a:t> </a:t>
            </a:r>
            <a:r>
              <a:rPr lang="pl-PL" err="1"/>
              <a:t>it</a:t>
            </a:r>
            <a:r>
              <a:rPr lang="pl-PL"/>
              <a:t> </a:t>
            </a:r>
            <a:r>
              <a:rPr lang="pl-PL" err="1"/>
              <a:t>attends</a:t>
            </a:r>
            <a:r>
              <a:rPr lang="pl-PL"/>
              <a:t> </a:t>
            </a:r>
            <a:r>
              <a:rPr lang="pl-PL" err="1"/>
              <a:t>itself</a:t>
            </a:r>
            <a:r>
              <a:rPr lang="pl-PL"/>
              <a:t> and </a:t>
            </a:r>
            <a:r>
              <a:rPr lang="pl-PL" err="1"/>
              <a:t>attends</a:t>
            </a:r>
            <a:r>
              <a:rPr lang="pl-PL"/>
              <a:t> cache </a:t>
            </a:r>
            <a:r>
              <a:rPr lang="pl-PL" err="1"/>
              <a:t>using</a:t>
            </a:r>
            <a:r>
              <a:rPr lang="pl-PL"/>
              <a:t> a </a:t>
            </a:r>
            <a:r>
              <a:rPr lang="pl-PL" err="1"/>
              <a:t>sliding</a:t>
            </a:r>
            <a:r>
              <a:rPr lang="pl-PL"/>
              <a:t> </a:t>
            </a:r>
            <a:r>
              <a:rPr lang="pl-PL" err="1"/>
              <a:t>window</a:t>
            </a:r>
            <a:endParaRPr lang="pl-PL"/>
          </a:p>
        </p:txBody>
      </p:sp>
    </p:spTree>
    <p:extLst>
      <p:ext uri="{BB962C8B-B14F-4D97-AF65-F5344CB8AC3E}">
        <p14:creationId xmlns:p14="http://schemas.microsoft.com/office/powerpoint/2010/main" val="200293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1C933631-0AE2-4CEB-132B-D3D971E38EAD}"/>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4BA81DBE-D09B-2474-D34D-7E0768EE6A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DECAFBEF-5690-EA28-5DDC-68051BFC7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950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pl-PL"/>
              <a:t>Want to </a:t>
            </a:r>
            <a:r>
              <a:rPr lang="en-US" b="0" i="0">
                <a:solidFill>
                  <a:srgbClr val="0A0A0A"/>
                </a:solidFill>
                <a:effectLst/>
                <a:latin typeface="-apple-system"/>
              </a:rPr>
              <a:t>focus on groups of words at a time instead of each word individually</a:t>
            </a:r>
            <a:endParaRPr lang="pl-PL" b="0" i="0">
              <a:solidFill>
                <a:srgbClr val="0A0A0A"/>
              </a:solidFill>
              <a:effectLst/>
              <a:latin typeface="-apple-system"/>
            </a:endParaRPr>
          </a:p>
          <a:p>
            <a:r>
              <a:rPr lang="pl-PL" b="0" i="0">
                <a:solidFill>
                  <a:srgbClr val="0A0A0A"/>
                </a:solidFill>
                <a:effectLst/>
                <a:latin typeface="-apple-system"/>
              </a:rPr>
              <a:t>i</a:t>
            </a:r>
            <a:r>
              <a:rPr lang="en-US" b="0" i="0" err="1">
                <a:solidFill>
                  <a:srgbClr val="0A0A0A"/>
                </a:solidFill>
                <a:effectLst/>
                <a:latin typeface="-apple-system"/>
              </a:rPr>
              <a:t>nterpolates</a:t>
            </a:r>
            <a:r>
              <a:rPr lang="en-US" b="0" i="0">
                <a:solidFill>
                  <a:srgbClr val="0A0A0A"/>
                </a:solidFill>
                <a:effectLst/>
                <a:latin typeface="-apple-system"/>
              </a:rPr>
              <a:t> between multi-query attention (MQA) and multi-head attention (MHA)</a:t>
            </a:r>
            <a:endParaRPr lang="pl-PL" b="0" i="0">
              <a:solidFill>
                <a:srgbClr val="0A0A0A"/>
              </a:solidFill>
              <a:effectLst/>
              <a:latin typeface="-apple-system"/>
            </a:endParaRPr>
          </a:p>
          <a:p>
            <a:r>
              <a:rPr lang="en-US" b="0" i="0">
                <a:solidFill>
                  <a:srgbClr val="0A0A0A"/>
                </a:solidFill>
                <a:effectLst/>
                <a:latin typeface="-apple-system"/>
              </a:rPr>
              <a:t>Instead of computing attention for each query independently, GQA groups queries together and computes their attention jointly</a:t>
            </a:r>
            <a:endParaRPr lang="pl-PL" b="0" i="0">
              <a:solidFill>
                <a:srgbClr val="0A0A0A"/>
              </a:solidFill>
              <a:effectLst/>
              <a:latin typeface="-apple-system"/>
            </a:endParaRPr>
          </a:p>
          <a:p>
            <a:r>
              <a:rPr lang="pl-PL" b="0" i="0" err="1">
                <a:solidFill>
                  <a:srgbClr val="0A0A0A"/>
                </a:solidFill>
                <a:effectLst/>
                <a:latin typeface="-apple-system"/>
              </a:rPr>
              <a:t>Example</a:t>
            </a:r>
            <a:r>
              <a:rPr lang="pl-PL" b="0" i="0">
                <a:solidFill>
                  <a:srgbClr val="0A0A0A"/>
                </a:solidFill>
                <a:effectLst/>
                <a:latin typeface="-apple-system"/>
              </a:rPr>
              <a:t> </a:t>
            </a:r>
            <a:r>
              <a:rPr lang="pl-PL" b="0" i="0" err="1">
                <a:solidFill>
                  <a:srgbClr val="0A0A0A"/>
                </a:solidFill>
                <a:effectLst/>
                <a:latin typeface="-apple-system"/>
              </a:rPr>
              <a:t>method</a:t>
            </a:r>
            <a:r>
              <a:rPr lang="pl-PL" b="0" i="0">
                <a:solidFill>
                  <a:srgbClr val="0A0A0A"/>
                </a:solidFill>
                <a:effectLst/>
                <a:latin typeface="-apple-system"/>
              </a:rPr>
              <a:t> of GQA</a:t>
            </a:r>
            <a:r>
              <a:rPr lang="pl-PL" b="1" i="0">
                <a:solidFill>
                  <a:srgbClr val="0A0A0A"/>
                </a:solidFill>
                <a:effectLst/>
                <a:latin typeface="-apple-system"/>
              </a:rPr>
              <a:t>: </a:t>
            </a:r>
            <a:r>
              <a:rPr lang="en-US" b="1" i="0">
                <a:solidFill>
                  <a:srgbClr val="0A0A0A"/>
                </a:solidFill>
                <a:effectLst/>
                <a:latin typeface="-apple-system"/>
              </a:rPr>
              <a:t>Grouping queries based on similarity</a:t>
            </a:r>
            <a:endParaRPr lang="pl-PL"/>
          </a:p>
        </p:txBody>
      </p:sp>
    </p:spTree>
    <p:extLst>
      <p:ext uri="{BB962C8B-B14F-4D97-AF65-F5344CB8AC3E}">
        <p14:creationId xmlns:p14="http://schemas.microsoft.com/office/powerpoint/2010/main" val="1770589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21.sv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20.png"/><Relationship Id="rId16" Type="http://schemas.openxmlformats.org/officeDocument/2006/relationships/image" Target="../media/image31.sv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14.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6.png"/><Relationship Id="rId9" Type="http://schemas.openxmlformats.org/officeDocument/2006/relationships/image" Target="../media/image24.png"/><Relationship Id="rId14" Type="http://schemas.openxmlformats.org/officeDocument/2006/relationships/image" Target="../media/image2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ai-insights-cobet/rotary-positional-embeddings-a-detailed-look-and-comprehensive-understanding-4ff66a874d83" TargetMode="Externa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slide" Target="slide7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68.xml"/><Relationship Id="rId7" Type="http://schemas.openxmlformats.org/officeDocument/2006/relationships/slide" Target="slide7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63.xml"/><Relationship Id="rId11" Type="http://schemas.openxmlformats.org/officeDocument/2006/relationships/hyperlink" Target="http://bit.ly/30B07Gq" TargetMode="External"/><Relationship Id="rId5" Type="http://schemas.openxmlformats.org/officeDocument/2006/relationships/slide" Target="slide6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47.jpeg"/><Relationship Id="rId4" Type="http://schemas.openxmlformats.org/officeDocument/2006/relationships/image" Target="../media/image46.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49.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3.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3.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52.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26563" y="1958600"/>
            <a:ext cx="8090874" cy="1833112"/>
          </a:xfrm>
          <a:prstGeom prst="rect">
            <a:avLst/>
          </a:prstGeom>
          <a:ln>
            <a:noFill/>
          </a:ln>
          <a:effectLst>
            <a:outerShdw blurRad="50800" dist="38100" dir="5400000" algn="t" rotWithShape="0">
              <a:prstClr val="black">
                <a:alpha val="67000"/>
              </a:prstClr>
            </a:outerShdw>
            <a:softEdge rad="0"/>
          </a:effectLst>
        </p:spPr>
        <p:txBody>
          <a:bodyPr spcFirstLastPara="1" wrap="square" lIns="91425" tIns="91425" rIns="91425" bIns="91425" anchor="t" anchorCtr="0">
            <a:noAutofit/>
          </a:bodyPr>
          <a:lstStyle/>
          <a:p>
            <a:pPr marL="0" lvl="0" indent="0" algn="ctr" rtl="0">
              <a:spcBef>
                <a:spcPts val="0"/>
              </a:spcBef>
              <a:spcAft>
                <a:spcPts val="0"/>
              </a:spcAft>
              <a:buNone/>
            </a:pPr>
            <a:r>
              <a:rPr lang="pl-PL" sz="3300"/>
              <a:t>In </a:t>
            </a:r>
            <a:r>
              <a:rPr lang="pl-PL" sz="3300" err="1"/>
              <a:t>search</a:t>
            </a:r>
            <a:r>
              <a:rPr lang="pl-PL" sz="3300"/>
              <a:t> of a </a:t>
            </a:r>
            <a:r>
              <a:rPr lang="pl-PL" sz="3300" err="1">
                <a:ln>
                  <a:solidFill>
                    <a:schemeClr val="tx1"/>
                  </a:solidFill>
                </a:ln>
                <a:solidFill>
                  <a:schemeClr val="bg1"/>
                </a:solidFill>
              </a:rPr>
              <a:t>Pol</a:t>
            </a:r>
            <a:r>
              <a:rPr lang="pl-PL" sz="3300" err="1">
                <a:ln>
                  <a:solidFill>
                    <a:schemeClr val="tx1"/>
                  </a:solidFill>
                </a:ln>
                <a:solidFill>
                  <a:srgbClr val="C00000"/>
                </a:solidFill>
              </a:rPr>
              <a:t>ish</a:t>
            </a:r>
            <a:r>
              <a:rPr lang="pl-PL" sz="3300"/>
              <a:t> Language Model</a:t>
            </a:r>
            <a:br>
              <a:rPr lang="pl-PL" sz="3800" b="1"/>
            </a:br>
            <a:br>
              <a:rPr lang="pl-PL" sz="3800" b="1"/>
            </a:br>
            <a:r>
              <a:rPr lang="pl-PL" sz="2800" b="1"/>
              <a:t>Bielik 7B v0.1 </a:t>
            </a:r>
            <a:r>
              <a:rPr lang="pl-PL" sz="2800" b="1" err="1"/>
              <a:t>is</a:t>
            </a:r>
            <a:r>
              <a:rPr lang="pl-PL" sz="2800" b="1"/>
              <a:t> the </a:t>
            </a:r>
            <a:r>
              <a:rPr lang="pl-PL" sz="2800" b="1" err="1"/>
              <a:t>answer</a:t>
            </a:r>
            <a:endParaRPr lang="pl-PL" sz="2800" b="1"/>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l-PL" b="1"/>
              <a:t>Adam </a:t>
            </a:r>
            <a:r>
              <a:rPr lang="pl-PL" b="1" err="1"/>
              <a:t>Majczyk</a:t>
            </a:r>
            <a:r>
              <a:rPr lang="pl-PL" b="1"/>
              <a:t> | Szymon Matuszewski</a:t>
            </a:r>
          </a:p>
          <a:p>
            <a:pPr marL="0" lvl="0" indent="0" algn="r" rtl="0">
              <a:spcBef>
                <a:spcPts val="0"/>
              </a:spcBef>
              <a:spcAft>
                <a:spcPts val="0"/>
              </a:spcAft>
              <a:buNone/>
            </a:pPr>
            <a:r>
              <a:rPr lang="pl-PL"/>
              <a:t>Natural Language Processing</a:t>
            </a:r>
          </a:p>
          <a:p>
            <a:pPr marL="0" lvl="0" indent="0" algn="r" rtl="0">
              <a:spcBef>
                <a:spcPts val="0"/>
              </a:spcBef>
              <a:spcAft>
                <a:spcPts val="0"/>
              </a:spcAft>
              <a:buNone/>
            </a:pPr>
            <a:r>
              <a:rPr lang="pl-PL" err="1"/>
              <a:t>Warsaw</a:t>
            </a:r>
            <a:r>
              <a:rPr lang="pl-PL"/>
              <a:t> University of Technology</a:t>
            </a:r>
          </a:p>
          <a:p>
            <a:pPr marL="0" lvl="0" indent="0" algn="r" rtl="0">
              <a:spcBef>
                <a:spcPts val="0"/>
              </a:spcBef>
              <a:spcAft>
                <a:spcPts val="0"/>
              </a:spcAft>
              <a:buNone/>
            </a:pPr>
            <a:r>
              <a:rPr lang="pl-PL"/>
              <a:t>04.12.2024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C77EB4F-34A8-7917-3388-33D9649EEA8E}"/>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E94C3CAD-4983-24DE-B97E-E4BAD2D99A1D}"/>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5500"/>
              <a:t>Model</a:t>
            </a:r>
          </a:p>
        </p:txBody>
      </p:sp>
      <p:sp>
        <p:nvSpPr>
          <p:cNvPr id="235" name="Google Shape;235;p39">
            <a:extLst>
              <a:ext uri="{FF2B5EF4-FFF2-40B4-BE49-F238E27FC236}">
                <a16:creationId xmlns:a16="http://schemas.microsoft.com/office/drawing/2014/main" id="{B1C5624F-A5DA-21D1-C5AE-8D6E12F3F575}"/>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pl-PL"/>
              <a:t>2</a:t>
            </a:r>
            <a:endParaRPr/>
          </a:p>
        </p:txBody>
      </p:sp>
    </p:spTree>
    <p:extLst>
      <p:ext uri="{BB962C8B-B14F-4D97-AF65-F5344CB8AC3E}">
        <p14:creationId xmlns:p14="http://schemas.microsoft.com/office/powerpoint/2010/main" val="2453502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F4B7-59F3-5C56-B646-0D58503B8E8D}"/>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F6141F8B-F52D-5A75-542D-C4FFDFF6AD52}"/>
              </a:ext>
            </a:extLst>
          </p:cNvPr>
          <p:cNvSpPr>
            <a:spLocks noGrp="1"/>
          </p:cNvSpPr>
          <p:nvPr>
            <p:ph type="title"/>
          </p:nvPr>
        </p:nvSpPr>
        <p:spPr/>
        <p:txBody>
          <a:bodyPr/>
          <a:lstStyle/>
          <a:p>
            <a:r>
              <a:rPr lang="pl-PL" b="1"/>
              <a:t>Bielik 7B v0.1</a:t>
            </a:r>
            <a:endParaRPr lang="pl-PL"/>
          </a:p>
        </p:txBody>
      </p:sp>
      <p:sp>
        <p:nvSpPr>
          <p:cNvPr id="4" name="Podtytuł 3">
            <a:extLst>
              <a:ext uri="{FF2B5EF4-FFF2-40B4-BE49-F238E27FC236}">
                <a16:creationId xmlns:a16="http://schemas.microsoft.com/office/drawing/2014/main" id="{571E15FA-B825-F059-8765-166870C31ACE}"/>
              </a:ext>
            </a:extLst>
          </p:cNvPr>
          <p:cNvSpPr>
            <a:spLocks noGrp="1"/>
          </p:cNvSpPr>
          <p:nvPr>
            <p:ph type="subTitle" idx="2"/>
          </p:nvPr>
        </p:nvSpPr>
        <p:spPr>
          <a:xfrm>
            <a:off x="4796176" y="1239262"/>
            <a:ext cx="3853510" cy="3578660"/>
          </a:xfrm>
        </p:spPr>
        <p:txBody>
          <a:bodyPr/>
          <a:lstStyle/>
          <a:p>
            <a:pPr>
              <a:lnSpc>
                <a:spcPct val="250000"/>
              </a:lnSpc>
              <a:buFont typeface="Arial" panose="020B0604020202020204" pitchFamily="34" charset="0"/>
              <a:buChar char="•"/>
            </a:pPr>
            <a:r>
              <a:rPr lang="pl-PL" err="1">
                <a:latin typeface="Alexandria" panose="020B0604020202020204" charset="-78"/>
                <a:cs typeface="Alexandria" panose="020B0604020202020204" charset="-78"/>
              </a:rPr>
              <a:t>Self-attention</a:t>
            </a:r>
            <a:r>
              <a:rPr lang="pl-PL">
                <a:latin typeface="Alexandria" panose="020B0604020202020204" charset="-78"/>
                <a:cs typeface="Alexandria" panose="020B0604020202020204" charset="-78"/>
              </a:rPr>
              <a:t> with casual </a:t>
            </a:r>
            <a:r>
              <a:rPr lang="pl-PL" err="1">
                <a:latin typeface="Alexandria" panose="020B0604020202020204" charset="-78"/>
                <a:cs typeface="Alexandria" panose="020B0604020202020204" charset="-78"/>
              </a:rPr>
              <a:t>masks</a:t>
            </a:r>
            <a:endParaRPr lang="pl-PL">
              <a:latin typeface="Alexandria" panose="020B0604020202020204" charset="-78"/>
              <a:cs typeface="Alexandria" panose="020B0604020202020204" charset="-78"/>
            </a:endParaRPr>
          </a:p>
          <a:p>
            <a:pPr>
              <a:lnSpc>
                <a:spcPct val="250000"/>
              </a:lnSpc>
              <a:buFont typeface="Arial" panose="020B0604020202020204" pitchFamily="34" charset="0"/>
              <a:buChar char="•"/>
            </a:pPr>
            <a:r>
              <a:rPr lang="pl-PL" err="1">
                <a:latin typeface="Alexandria" panose="020B0604020202020204" charset="-78"/>
                <a:cs typeface="Alexandria" panose="020B0604020202020204" charset="-78"/>
              </a:rPr>
              <a:t>Grouped-query</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attention</a:t>
            </a:r>
            <a:r>
              <a:rPr lang="pl-PL">
                <a:latin typeface="Alexandria" panose="020B0604020202020204" charset="-78"/>
                <a:cs typeface="Alexandria" panose="020B0604020202020204" charset="-78"/>
              </a:rPr>
              <a:t> (</a:t>
            </a:r>
            <a:r>
              <a:rPr lang="pl-PL" b="1">
                <a:latin typeface="Alexandria" panose="020B0604020202020204" charset="-78"/>
                <a:cs typeface="Alexandria" panose="020B0604020202020204" charset="-78"/>
              </a:rPr>
              <a:t>GQA</a:t>
            </a:r>
            <a:r>
              <a:rPr lang="pl-PL">
                <a:latin typeface="Alexandria" panose="020B0604020202020204" charset="-78"/>
                <a:cs typeface="Alexandria" panose="020B0604020202020204" charset="-78"/>
              </a:rPr>
              <a:t>)</a:t>
            </a:r>
          </a:p>
          <a:p>
            <a:pPr>
              <a:lnSpc>
                <a:spcPct val="250000"/>
              </a:lnSpc>
              <a:buFont typeface="Arial" panose="020B0604020202020204" pitchFamily="34" charset="0"/>
              <a:buChar char="•"/>
            </a:pPr>
            <a:r>
              <a:rPr lang="pl-PL" err="1">
                <a:latin typeface="Alexandria" panose="020B0604020202020204" charset="-78"/>
                <a:cs typeface="Alexandria" panose="020B0604020202020204" charset="-78"/>
              </a:rPr>
              <a:t>Sliding</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Window</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Attention</a:t>
            </a:r>
            <a:endParaRPr lang="pl-PL">
              <a:latin typeface="Alexandria" panose="020B0604020202020204" charset="-78"/>
              <a:cs typeface="Alexandria" panose="020B0604020202020204" charset="-78"/>
            </a:endParaRPr>
          </a:p>
          <a:p>
            <a:pPr>
              <a:lnSpc>
                <a:spcPct val="250000"/>
              </a:lnSpc>
              <a:buFont typeface="Arial" panose="020B0604020202020204" pitchFamily="34" charset="0"/>
              <a:buChar char="•"/>
            </a:pPr>
            <a:r>
              <a:rPr lang="pl-PL" b="1" err="1">
                <a:latin typeface="Alexandria" panose="020B0604020202020204" charset="-78"/>
                <a:cs typeface="Alexandria" panose="020B0604020202020204" charset="-78"/>
              </a:rPr>
              <a:t>SwiGLU</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activation</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function</a:t>
            </a:r>
            <a:endParaRPr lang="pl-PL">
              <a:latin typeface="Alexandria" panose="020B0604020202020204" charset="-78"/>
              <a:cs typeface="Alexandria" panose="020B0604020202020204" charset="-78"/>
            </a:endParaRPr>
          </a:p>
          <a:p>
            <a:pPr>
              <a:lnSpc>
                <a:spcPct val="250000"/>
              </a:lnSpc>
              <a:buFont typeface="Arial" panose="020B0604020202020204" pitchFamily="34" charset="0"/>
              <a:buChar char="•"/>
            </a:pPr>
            <a:r>
              <a:rPr lang="pl-PL" err="1">
                <a:latin typeface="Alexandria" panose="020B0604020202020204" charset="-78"/>
                <a:cs typeface="Alexandria" panose="020B0604020202020204" charset="-78"/>
              </a:rPr>
              <a:t>Rotary</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Positional</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Embeddings</a:t>
            </a:r>
            <a:r>
              <a:rPr lang="pl-PL">
                <a:latin typeface="Alexandria" panose="020B0604020202020204" charset="-78"/>
                <a:cs typeface="Alexandria" panose="020B0604020202020204" charset="-78"/>
              </a:rPr>
              <a:t> (</a:t>
            </a:r>
            <a:r>
              <a:rPr lang="pl-PL" b="1" err="1">
                <a:latin typeface="Alexandria" panose="020B0604020202020204" charset="-78"/>
                <a:cs typeface="Alexandria" panose="020B0604020202020204" charset="-78"/>
              </a:rPr>
              <a:t>RoPE</a:t>
            </a:r>
            <a:r>
              <a:rPr lang="pl-PL">
                <a:latin typeface="Alexandria" panose="020B0604020202020204" charset="-78"/>
                <a:cs typeface="Alexandria" panose="020B0604020202020204" charset="-78"/>
              </a:rPr>
              <a:t>)</a:t>
            </a:r>
          </a:p>
          <a:p>
            <a:pPr>
              <a:lnSpc>
                <a:spcPct val="250000"/>
              </a:lnSpc>
              <a:buFont typeface="Arial" panose="020B0604020202020204" pitchFamily="34" charset="0"/>
              <a:buChar char="•"/>
            </a:pPr>
            <a:r>
              <a:rPr lang="en-US">
                <a:latin typeface="Alexandria" panose="020B0604020202020204" charset="-78"/>
                <a:cs typeface="Alexandria" panose="020B0604020202020204" charset="-78"/>
              </a:rPr>
              <a:t>Root Mean Square Layer Normalization (</a:t>
            </a:r>
            <a:r>
              <a:rPr lang="en-US" b="1" err="1">
                <a:latin typeface="Alexandria" panose="020B0604020202020204" charset="-78"/>
                <a:cs typeface="Alexandria" panose="020B0604020202020204" charset="-78"/>
              </a:rPr>
              <a:t>RMSNorm</a:t>
            </a:r>
            <a:r>
              <a:rPr lang="en-US">
                <a:latin typeface="Alexandria" panose="020B0604020202020204" charset="-78"/>
                <a:cs typeface="Alexandria" panose="020B0604020202020204" charset="-78"/>
              </a:rPr>
              <a:t>)</a:t>
            </a:r>
            <a:endParaRPr lang="pl-PL">
              <a:latin typeface="Alexandria" panose="020B0604020202020204" charset="-78"/>
              <a:cs typeface="Alexandria" panose="020B0604020202020204" charset="-78"/>
            </a:endParaRPr>
          </a:p>
        </p:txBody>
      </p:sp>
      <p:graphicFrame>
        <p:nvGraphicFramePr>
          <p:cNvPr id="5" name="Tabela 4">
            <a:extLst>
              <a:ext uri="{FF2B5EF4-FFF2-40B4-BE49-F238E27FC236}">
                <a16:creationId xmlns:a16="http://schemas.microsoft.com/office/drawing/2014/main" id="{F650479A-80DE-F263-97E9-35EF883AE0FC}"/>
              </a:ext>
            </a:extLst>
          </p:cNvPr>
          <p:cNvGraphicFramePr>
            <a:graphicFrameLocks noGrp="1"/>
          </p:cNvGraphicFramePr>
          <p:nvPr/>
        </p:nvGraphicFramePr>
        <p:xfrm>
          <a:off x="1105794" y="1426811"/>
          <a:ext cx="2837255" cy="3048000"/>
        </p:xfrm>
        <a:graphic>
          <a:graphicData uri="http://schemas.openxmlformats.org/drawingml/2006/table">
            <a:tbl>
              <a:tblPr firstRow="1" bandRow="1">
                <a:effectLst>
                  <a:outerShdw blurRad="50800" dist="38100" dir="10800000" algn="r" rotWithShape="0">
                    <a:prstClr val="black">
                      <a:alpha val="40000"/>
                    </a:prstClr>
                  </a:outerShdw>
                </a:effectLst>
                <a:tableStyleId>{2ED5FF13-AE7B-4444-9CF9-602BF814C84E}</a:tableStyleId>
              </a:tblPr>
              <a:tblGrid>
                <a:gridCol w="1794193">
                  <a:extLst>
                    <a:ext uri="{9D8B030D-6E8A-4147-A177-3AD203B41FA5}">
                      <a16:colId xmlns:a16="http://schemas.microsoft.com/office/drawing/2014/main" val="950835500"/>
                    </a:ext>
                  </a:extLst>
                </a:gridCol>
                <a:gridCol w="1043062">
                  <a:extLst>
                    <a:ext uri="{9D8B030D-6E8A-4147-A177-3AD203B41FA5}">
                      <a16:colId xmlns:a16="http://schemas.microsoft.com/office/drawing/2014/main" val="132518760"/>
                    </a:ext>
                  </a:extLst>
                </a:gridCol>
              </a:tblGrid>
              <a:tr h="272475">
                <a:tc>
                  <a:txBody>
                    <a:bodyPr/>
                    <a:lstStyle/>
                    <a:p>
                      <a:r>
                        <a:rPr lang="pl-PL" b="1" err="1">
                          <a:latin typeface="Alexandria Medium" panose="020B0604020202020204" charset="-78"/>
                          <a:cs typeface="Alexandria Medium" panose="020B0604020202020204" charset="-78"/>
                        </a:rPr>
                        <a:t>Parameter</a:t>
                      </a:r>
                      <a:endParaRPr lang="pl-PL" b="1">
                        <a:latin typeface="Alexandria Medium" panose="020B0604020202020204" charset="-78"/>
                        <a:cs typeface="Alexandria Medium" panose="020B0604020202020204" charset="-78"/>
                      </a:endParaRPr>
                    </a:p>
                  </a:txBody>
                  <a:tcPr>
                    <a:solidFill>
                      <a:schemeClr val="accent5">
                        <a:lumMod val="65000"/>
                        <a:alpha val="50000"/>
                      </a:schemeClr>
                    </a:solidFill>
                  </a:tcPr>
                </a:tc>
                <a:tc>
                  <a:txBody>
                    <a:bodyPr/>
                    <a:lstStyle/>
                    <a:p>
                      <a:r>
                        <a:rPr lang="pl-PL" b="1">
                          <a:latin typeface="Alexandria Medium" panose="020B0604020202020204" charset="-78"/>
                          <a:cs typeface="Alexandria Medium" panose="020B0604020202020204" charset="-78"/>
                        </a:rPr>
                        <a:t>Value</a:t>
                      </a:r>
                    </a:p>
                  </a:txBody>
                  <a:tcPr>
                    <a:solidFill>
                      <a:schemeClr val="accent5">
                        <a:lumMod val="65000"/>
                        <a:alpha val="50000"/>
                      </a:schemeClr>
                    </a:solidFill>
                  </a:tcPr>
                </a:tc>
                <a:extLst>
                  <a:ext uri="{0D108BD9-81ED-4DB2-BD59-A6C34878D82A}">
                    <a16:rowId xmlns:a16="http://schemas.microsoft.com/office/drawing/2014/main" val="2045299172"/>
                  </a:ext>
                </a:extLst>
              </a:tr>
              <a:tr h="272475">
                <a:tc>
                  <a:txBody>
                    <a:bodyPr/>
                    <a:lstStyle/>
                    <a:p>
                      <a:r>
                        <a:rPr lang="pl-PL" err="1">
                          <a:latin typeface="Alexandria Medium" panose="020B0604020202020204" charset="-78"/>
                          <a:cs typeface="Alexandria Medium" panose="020B0604020202020204" charset="-78"/>
                        </a:rPr>
                        <a:t>Layers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271546088"/>
                  </a:ext>
                </a:extLst>
              </a:tr>
              <a:tr h="272475">
                <a:tc>
                  <a:txBody>
                    <a:bodyPr/>
                    <a:lstStyle/>
                    <a:p>
                      <a:r>
                        <a:rPr lang="pl-PL">
                          <a:latin typeface="Alexandria Medium" panose="020B0604020202020204" charset="-78"/>
                          <a:cs typeface="Alexandria Medium" panose="020B0604020202020204" charset="-78"/>
                        </a:rPr>
                        <a:t>Model </a:t>
                      </a:r>
                      <a:r>
                        <a:rPr lang="pl-PL" err="1">
                          <a:latin typeface="Alexandria Medium" panose="020B0604020202020204" charset="-78"/>
                          <a:cs typeface="Alexandria Medium" panose="020B0604020202020204" charset="-78"/>
                        </a:rPr>
                        <a:t>Dimension</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1442324567"/>
                  </a:ext>
                </a:extLst>
              </a:tr>
              <a:tr h="272475">
                <a:tc>
                  <a:txBody>
                    <a:bodyPr/>
                    <a:lstStyle/>
                    <a:p>
                      <a:r>
                        <a:rPr lang="pl-PL" err="1">
                          <a:latin typeface="Alexandria Medium" panose="020B0604020202020204" charset="-78"/>
                          <a:cs typeface="Alexandria Medium" panose="020B0604020202020204" charset="-78"/>
                        </a:rPr>
                        <a:t>Attention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448869105"/>
                  </a:ext>
                </a:extLst>
              </a:tr>
              <a:tr h="272475">
                <a:tc>
                  <a:txBody>
                    <a:bodyPr/>
                    <a:lstStyle/>
                    <a:p>
                      <a:r>
                        <a:rPr lang="pl-PL" err="1">
                          <a:latin typeface="Alexandria Medium" panose="020B0604020202020204" charset="-78"/>
                          <a:cs typeface="Alexandria Medium" panose="020B0604020202020204" charset="-78"/>
                        </a:rPr>
                        <a:t>Key</a:t>
                      </a:r>
                      <a:r>
                        <a:rPr lang="pl-PL">
                          <a:latin typeface="Alexandria Medium" panose="020B0604020202020204" charset="-78"/>
                          <a:cs typeface="Alexandria Medium" panose="020B0604020202020204" charset="-78"/>
                        </a:rPr>
                        <a:t>/Value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8</a:t>
                      </a:r>
                    </a:p>
                  </a:txBody>
                  <a:tcPr/>
                </a:tc>
                <a:extLst>
                  <a:ext uri="{0D108BD9-81ED-4DB2-BD59-A6C34878D82A}">
                    <a16:rowId xmlns:a16="http://schemas.microsoft.com/office/drawing/2014/main" val="1568725303"/>
                  </a:ext>
                </a:extLst>
              </a:tr>
              <a:tr h="272475">
                <a:tc>
                  <a:txBody>
                    <a:bodyPr/>
                    <a:lstStyle/>
                    <a:p>
                      <a:r>
                        <a:rPr lang="pl-PL" err="1">
                          <a:latin typeface="Alexandria Medium" panose="020B0604020202020204" charset="-78"/>
                          <a:cs typeface="Alexandria Medium" panose="020B0604020202020204" charset="-78"/>
                        </a:rPr>
                        <a:t>Head</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128</a:t>
                      </a:r>
                    </a:p>
                  </a:txBody>
                  <a:tcPr/>
                </a:tc>
                <a:extLst>
                  <a:ext uri="{0D108BD9-81ED-4DB2-BD59-A6C34878D82A}">
                    <a16:rowId xmlns:a16="http://schemas.microsoft.com/office/drawing/2014/main" val="1866472492"/>
                  </a:ext>
                </a:extLst>
              </a:tr>
              <a:tr h="272475">
                <a:tc>
                  <a:txBody>
                    <a:bodyPr/>
                    <a:lstStyle/>
                    <a:p>
                      <a:r>
                        <a:rPr lang="pl-PL" err="1">
                          <a:latin typeface="Alexandria Medium" panose="020B0604020202020204" charset="-78"/>
                          <a:cs typeface="Alexandria Medium" panose="020B0604020202020204" charset="-78"/>
                        </a:rPr>
                        <a:t>Hidden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14336</a:t>
                      </a:r>
                    </a:p>
                  </a:txBody>
                  <a:tcPr/>
                </a:tc>
                <a:extLst>
                  <a:ext uri="{0D108BD9-81ED-4DB2-BD59-A6C34878D82A}">
                    <a16:rowId xmlns:a16="http://schemas.microsoft.com/office/drawing/2014/main" val="789707649"/>
                  </a:ext>
                </a:extLst>
              </a:tr>
              <a:tr h="272475">
                <a:tc>
                  <a:txBody>
                    <a:bodyPr/>
                    <a:lstStyle/>
                    <a:p>
                      <a:r>
                        <a:rPr lang="pl-PL" err="1">
                          <a:latin typeface="Alexandria Medium" panose="020B0604020202020204" charset="-78"/>
                          <a:cs typeface="Alexandria Medium" panose="020B0604020202020204" charset="-78"/>
                        </a:rPr>
                        <a:t>Vocabulary</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32000</a:t>
                      </a:r>
                    </a:p>
                  </a:txBody>
                  <a:tcPr/>
                </a:tc>
                <a:extLst>
                  <a:ext uri="{0D108BD9-81ED-4DB2-BD59-A6C34878D82A}">
                    <a16:rowId xmlns:a16="http://schemas.microsoft.com/office/drawing/2014/main" val="4201147557"/>
                  </a:ext>
                </a:extLst>
              </a:tr>
              <a:tr h="301931">
                <a:tc>
                  <a:txBody>
                    <a:bodyPr/>
                    <a:lstStyle/>
                    <a:p>
                      <a:r>
                        <a:rPr lang="pl-PL" err="1">
                          <a:latin typeface="Alexandria Medium" panose="020B0604020202020204" charset="-78"/>
                          <a:cs typeface="Alexandria Medium" panose="020B0604020202020204" charset="-78"/>
                        </a:rPr>
                        <a:t>Context</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Length</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8192</a:t>
                      </a:r>
                    </a:p>
                  </a:txBody>
                  <a:tcPr/>
                </a:tc>
                <a:extLst>
                  <a:ext uri="{0D108BD9-81ED-4DB2-BD59-A6C34878D82A}">
                    <a16:rowId xmlns:a16="http://schemas.microsoft.com/office/drawing/2014/main" val="2627640576"/>
                  </a:ext>
                </a:extLst>
              </a:tr>
              <a:tr h="272475">
                <a:tc>
                  <a:txBody>
                    <a:bodyPr/>
                    <a:lstStyle/>
                    <a:p>
                      <a:r>
                        <a:rPr lang="pl-PL" err="1">
                          <a:latin typeface="Alexandria Medium" panose="020B0604020202020204" charset="-78"/>
                          <a:cs typeface="Alexandria Medium" panose="020B0604020202020204" charset="-78"/>
                        </a:rPr>
                        <a:t>Sliding</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Window</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4011680791"/>
                  </a:ext>
                </a:extLst>
              </a:tr>
            </a:tbl>
          </a:graphicData>
        </a:graphic>
      </p:graphicFrame>
      <p:sp>
        <p:nvSpPr>
          <p:cNvPr id="6" name="pole tekstowe 5">
            <a:extLst>
              <a:ext uri="{FF2B5EF4-FFF2-40B4-BE49-F238E27FC236}">
                <a16:creationId xmlns:a16="http://schemas.microsoft.com/office/drawing/2014/main" id="{2B80779E-772E-F718-04EF-AD93102B53C6}"/>
              </a:ext>
            </a:extLst>
          </p:cNvPr>
          <p:cNvSpPr txBox="1"/>
          <p:nvPr/>
        </p:nvSpPr>
        <p:spPr>
          <a:xfrm>
            <a:off x="715100" y="4571701"/>
            <a:ext cx="3560590" cy="246221"/>
          </a:xfrm>
          <a:prstGeom prst="rect">
            <a:avLst/>
          </a:prstGeom>
          <a:noFill/>
        </p:spPr>
        <p:txBody>
          <a:bodyPr wrap="none" rtlCol="0">
            <a:spAutoFit/>
          </a:bodyPr>
          <a:lstStyle/>
          <a:p>
            <a:r>
              <a:rPr lang="pl-PL" sz="1000" err="1"/>
              <a:t>Table</a:t>
            </a:r>
            <a:r>
              <a:rPr lang="pl-PL" sz="1000"/>
              <a:t> 1: Bielik 7B v0.1 transformer </a:t>
            </a:r>
            <a:r>
              <a:rPr lang="pl-PL" sz="1000" err="1"/>
              <a:t>architecture</a:t>
            </a:r>
            <a:r>
              <a:rPr lang="pl-PL" sz="1000"/>
              <a:t> </a:t>
            </a:r>
            <a:r>
              <a:rPr lang="pl-PL" sz="1000" err="1"/>
              <a:t>parameters</a:t>
            </a:r>
            <a:r>
              <a:rPr lang="pl-PL" sz="1000"/>
              <a:t>.</a:t>
            </a:r>
          </a:p>
        </p:txBody>
      </p:sp>
    </p:spTree>
    <p:extLst>
      <p:ext uri="{BB962C8B-B14F-4D97-AF65-F5344CB8AC3E}">
        <p14:creationId xmlns:p14="http://schemas.microsoft.com/office/powerpoint/2010/main" val="311723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D3B6EE6-70B6-09F1-4FF3-9C234D62FC12}"/>
              </a:ext>
            </a:extLst>
          </p:cNvPr>
          <p:cNvSpPr>
            <a:spLocks noGrp="1"/>
          </p:cNvSpPr>
          <p:nvPr>
            <p:ph type="title"/>
          </p:nvPr>
        </p:nvSpPr>
        <p:spPr/>
        <p:txBody>
          <a:bodyPr/>
          <a:lstStyle/>
          <a:p>
            <a:r>
              <a:rPr lang="pl-PL"/>
              <a:t>GQA – </a:t>
            </a:r>
            <a:r>
              <a:rPr lang="pl-PL" err="1"/>
              <a:t>Grouped</a:t>
            </a:r>
            <a:r>
              <a:rPr lang="pl-PL"/>
              <a:t> Query </a:t>
            </a:r>
            <a:r>
              <a:rPr lang="pl-PL" err="1"/>
              <a:t>Attention</a:t>
            </a:r>
            <a:endParaRPr lang="pl-PL"/>
          </a:p>
        </p:txBody>
      </p:sp>
      <p:sp>
        <p:nvSpPr>
          <p:cNvPr id="5" name="Prostokąt: zaokrąglone rogi 4">
            <a:extLst>
              <a:ext uri="{FF2B5EF4-FFF2-40B4-BE49-F238E27FC236}">
                <a16:creationId xmlns:a16="http://schemas.microsoft.com/office/drawing/2014/main" id="{F9855560-483E-A5B4-ABD8-C11A3EEB75AD}"/>
              </a:ext>
            </a:extLst>
          </p:cNvPr>
          <p:cNvSpPr/>
          <p:nvPr/>
        </p:nvSpPr>
        <p:spPr>
          <a:xfrm>
            <a:off x="41656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zaokrąglone rogi 5">
            <a:extLst>
              <a:ext uri="{FF2B5EF4-FFF2-40B4-BE49-F238E27FC236}">
                <a16:creationId xmlns:a16="http://schemas.microsoft.com/office/drawing/2014/main" id="{E19940CB-5A6E-1353-BA8F-276817BACF5C}"/>
              </a:ext>
            </a:extLst>
          </p:cNvPr>
          <p:cNvSpPr/>
          <p:nvPr/>
        </p:nvSpPr>
        <p:spPr>
          <a:xfrm>
            <a:off x="73660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D0995B05-9EE6-DFF4-A335-772C66ED6279}"/>
              </a:ext>
            </a:extLst>
          </p:cNvPr>
          <p:cNvSpPr/>
          <p:nvPr/>
        </p:nvSpPr>
        <p:spPr>
          <a:xfrm>
            <a:off x="105664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zaokrąglone rogi 7">
            <a:extLst>
              <a:ext uri="{FF2B5EF4-FFF2-40B4-BE49-F238E27FC236}">
                <a16:creationId xmlns:a16="http://schemas.microsoft.com/office/drawing/2014/main" id="{5090A8D8-EB1C-173E-35B3-785450FDAD04}"/>
              </a:ext>
            </a:extLst>
          </p:cNvPr>
          <p:cNvSpPr/>
          <p:nvPr/>
        </p:nvSpPr>
        <p:spPr>
          <a:xfrm>
            <a:off x="138176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zaokrąglone rogi 9">
            <a:extLst>
              <a:ext uri="{FF2B5EF4-FFF2-40B4-BE49-F238E27FC236}">
                <a16:creationId xmlns:a16="http://schemas.microsoft.com/office/drawing/2014/main" id="{B51AA7E1-C651-F981-FFB1-BD1A5245E6DF}"/>
              </a:ext>
            </a:extLst>
          </p:cNvPr>
          <p:cNvSpPr/>
          <p:nvPr/>
        </p:nvSpPr>
        <p:spPr>
          <a:xfrm>
            <a:off x="170688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zaokrąglone rogi 10">
            <a:extLst>
              <a:ext uri="{FF2B5EF4-FFF2-40B4-BE49-F238E27FC236}">
                <a16:creationId xmlns:a16="http://schemas.microsoft.com/office/drawing/2014/main" id="{84A6EC26-BCAB-37CD-C29A-58B67155DA62}"/>
              </a:ext>
            </a:extLst>
          </p:cNvPr>
          <p:cNvSpPr/>
          <p:nvPr/>
        </p:nvSpPr>
        <p:spPr>
          <a:xfrm>
            <a:off x="203200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Prostokąt: zaokrąglone rogi 11">
            <a:extLst>
              <a:ext uri="{FF2B5EF4-FFF2-40B4-BE49-F238E27FC236}">
                <a16:creationId xmlns:a16="http://schemas.microsoft.com/office/drawing/2014/main" id="{AE1C8B1D-AD5C-7559-C037-EFC9498183C1}"/>
              </a:ext>
            </a:extLst>
          </p:cNvPr>
          <p:cNvSpPr/>
          <p:nvPr/>
        </p:nvSpPr>
        <p:spPr>
          <a:xfrm>
            <a:off x="235712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zaokrąglone rogi 12">
            <a:extLst>
              <a:ext uri="{FF2B5EF4-FFF2-40B4-BE49-F238E27FC236}">
                <a16:creationId xmlns:a16="http://schemas.microsoft.com/office/drawing/2014/main" id="{2433897F-1518-C594-2186-1232AD39BE1D}"/>
              </a:ext>
            </a:extLst>
          </p:cNvPr>
          <p:cNvSpPr/>
          <p:nvPr/>
        </p:nvSpPr>
        <p:spPr>
          <a:xfrm>
            <a:off x="268224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zaokrąglone rogi 13">
            <a:extLst>
              <a:ext uri="{FF2B5EF4-FFF2-40B4-BE49-F238E27FC236}">
                <a16:creationId xmlns:a16="http://schemas.microsoft.com/office/drawing/2014/main" id="{B4A19DB2-0C55-E05C-E09C-43EED8CB0BF1}"/>
              </a:ext>
            </a:extLst>
          </p:cNvPr>
          <p:cNvSpPr/>
          <p:nvPr/>
        </p:nvSpPr>
        <p:spPr>
          <a:xfrm>
            <a:off x="336296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zaokrąglone rogi 14">
            <a:extLst>
              <a:ext uri="{FF2B5EF4-FFF2-40B4-BE49-F238E27FC236}">
                <a16:creationId xmlns:a16="http://schemas.microsoft.com/office/drawing/2014/main" id="{EBFE49A6-DF7B-2E80-C45D-27859893917A}"/>
              </a:ext>
            </a:extLst>
          </p:cNvPr>
          <p:cNvSpPr/>
          <p:nvPr/>
        </p:nvSpPr>
        <p:spPr>
          <a:xfrm>
            <a:off x="368300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zaokrąglone rogi 15">
            <a:extLst>
              <a:ext uri="{FF2B5EF4-FFF2-40B4-BE49-F238E27FC236}">
                <a16:creationId xmlns:a16="http://schemas.microsoft.com/office/drawing/2014/main" id="{E16521C9-FF3C-FF80-C5AE-541CEA9434BE}"/>
              </a:ext>
            </a:extLst>
          </p:cNvPr>
          <p:cNvSpPr/>
          <p:nvPr/>
        </p:nvSpPr>
        <p:spPr>
          <a:xfrm>
            <a:off x="400304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zaokrąglone rogi 16">
            <a:extLst>
              <a:ext uri="{FF2B5EF4-FFF2-40B4-BE49-F238E27FC236}">
                <a16:creationId xmlns:a16="http://schemas.microsoft.com/office/drawing/2014/main" id="{DDCF0EB6-3ACB-E093-A54E-1D9DC7E72FD9}"/>
              </a:ext>
            </a:extLst>
          </p:cNvPr>
          <p:cNvSpPr/>
          <p:nvPr/>
        </p:nvSpPr>
        <p:spPr>
          <a:xfrm>
            <a:off x="432816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zaokrąglone rogi 17">
            <a:extLst>
              <a:ext uri="{FF2B5EF4-FFF2-40B4-BE49-F238E27FC236}">
                <a16:creationId xmlns:a16="http://schemas.microsoft.com/office/drawing/2014/main" id="{4CB248F5-5E84-026F-D7F7-E3C710298704}"/>
              </a:ext>
            </a:extLst>
          </p:cNvPr>
          <p:cNvSpPr/>
          <p:nvPr/>
        </p:nvSpPr>
        <p:spPr>
          <a:xfrm>
            <a:off x="465328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zaokrąglone rogi 18">
            <a:extLst>
              <a:ext uri="{FF2B5EF4-FFF2-40B4-BE49-F238E27FC236}">
                <a16:creationId xmlns:a16="http://schemas.microsoft.com/office/drawing/2014/main" id="{F8F7A3D8-923C-3576-F31C-2B8D5D9F2608}"/>
              </a:ext>
            </a:extLst>
          </p:cNvPr>
          <p:cNvSpPr/>
          <p:nvPr/>
        </p:nvSpPr>
        <p:spPr>
          <a:xfrm>
            <a:off x="497840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zaokrąglone rogi 19">
            <a:extLst>
              <a:ext uri="{FF2B5EF4-FFF2-40B4-BE49-F238E27FC236}">
                <a16:creationId xmlns:a16="http://schemas.microsoft.com/office/drawing/2014/main" id="{CBAAE99B-CFAA-7746-142B-E7C1DA75CEEE}"/>
              </a:ext>
            </a:extLst>
          </p:cNvPr>
          <p:cNvSpPr/>
          <p:nvPr/>
        </p:nvSpPr>
        <p:spPr>
          <a:xfrm>
            <a:off x="530352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zaokrąglone rogi 20">
            <a:extLst>
              <a:ext uri="{FF2B5EF4-FFF2-40B4-BE49-F238E27FC236}">
                <a16:creationId xmlns:a16="http://schemas.microsoft.com/office/drawing/2014/main" id="{DF854CD4-68E6-EC86-77B1-0DF36B1A571B}"/>
              </a:ext>
            </a:extLst>
          </p:cNvPr>
          <p:cNvSpPr/>
          <p:nvPr/>
        </p:nvSpPr>
        <p:spPr>
          <a:xfrm>
            <a:off x="5628642"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zaokrąglone rogi 21">
            <a:extLst>
              <a:ext uri="{FF2B5EF4-FFF2-40B4-BE49-F238E27FC236}">
                <a16:creationId xmlns:a16="http://schemas.microsoft.com/office/drawing/2014/main" id="{AD0D4CF1-5B22-D26D-3E2D-61241D190BF2}"/>
              </a:ext>
            </a:extLst>
          </p:cNvPr>
          <p:cNvSpPr/>
          <p:nvPr/>
        </p:nvSpPr>
        <p:spPr>
          <a:xfrm>
            <a:off x="632588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zaokrąglone rogi 22">
            <a:extLst>
              <a:ext uri="{FF2B5EF4-FFF2-40B4-BE49-F238E27FC236}">
                <a16:creationId xmlns:a16="http://schemas.microsoft.com/office/drawing/2014/main" id="{D749BD9F-E78B-6BDC-E87D-7F7277BB1848}"/>
              </a:ext>
            </a:extLst>
          </p:cNvPr>
          <p:cNvSpPr/>
          <p:nvPr/>
        </p:nvSpPr>
        <p:spPr>
          <a:xfrm>
            <a:off x="664592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zaokrąglone rogi 23">
            <a:extLst>
              <a:ext uri="{FF2B5EF4-FFF2-40B4-BE49-F238E27FC236}">
                <a16:creationId xmlns:a16="http://schemas.microsoft.com/office/drawing/2014/main" id="{56AD5A6D-A1E5-9DF8-9253-BAA631F8D7E1}"/>
              </a:ext>
            </a:extLst>
          </p:cNvPr>
          <p:cNvSpPr/>
          <p:nvPr/>
        </p:nvSpPr>
        <p:spPr>
          <a:xfrm>
            <a:off x="696596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zaokrąglone rogi 24">
            <a:extLst>
              <a:ext uri="{FF2B5EF4-FFF2-40B4-BE49-F238E27FC236}">
                <a16:creationId xmlns:a16="http://schemas.microsoft.com/office/drawing/2014/main" id="{99A3F6C5-0099-1382-32BF-BE47B68A522D}"/>
              </a:ext>
            </a:extLst>
          </p:cNvPr>
          <p:cNvSpPr/>
          <p:nvPr/>
        </p:nvSpPr>
        <p:spPr>
          <a:xfrm>
            <a:off x="729108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zaokrąglone rogi 25">
            <a:extLst>
              <a:ext uri="{FF2B5EF4-FFF2-40B4-BE49-F238E27FC236}">
                <a16:creationId xmlns:a16="http://schemas.microsoft.com/office/drawing/2014/main" id="{6C4AB89C-5288-1C20-A51C-E31EB3D73A1F}"/>
              </a:ext>
            </a:extLst>
          </p:cNvPr>
          <p:cNvSpPr/>
          <p:nvPr/>
        </p:nvSpPr>
        <p:spPr>
          <a:xfrm>
            <a:off x="761620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zaokrąglone rogi 26">
            <a:extLst>
              <a:ext uri="{FF2B5EF4-FFF2-40B4-BE49-F238E27FC236}">
                <a16:creationId xmlns:a16="http://schemas.microsoft.com/office/drawing/2014/main" id="{3E19569B-19EF-D5E5-EC4E-088AF100CAD4}"/>
              </a:ext>
            </a:extLst>
          </p:cNvPr>
          <p:cNvSpPr/>
          <p:nvPr/>
        </p:nvSpPr>
        <p:spPr>
          <a:xfrm>
            <a:off x="794132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Prostokąt: zaokrąglone rogi 27">
            <a:extLst>
              <a:ext uri="{FF2B5EF4-FFF2-40B4-BE49-F238E27FC236}">
                <a16:creationId xmlns:a16="http://schemas.microsoft.com/office/drawing/2014/main" id="{D223C304-F38E-04CE-2EF7-AA57E75DF93C}"/>
              </a:ext>
            </a:extLst>
          </p:cNvPr>
          <p:cNvSpPr/>
          <p:nvPr/>
        </p:nvSpPr>
        <p:spPr>
          <a:xfrm>
            <a:off x="826644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zaokrąglone rogi 28">
            <a:extLst>
              <a:ext uri="{FF2B5EF4-FFF2-40B4-BE49-F238E27FC236}">
                <a16:creationId xmlns:a16="http://schemas.microsoft.com/office/drawing/2014/main" id="{B0CF925E-1DFD-C542-0A12-7F46667C307F}"/>
              </a:ext>
            </a:extLst>
          </p:cNvPr>
          <p:cNvSpPr/>
          <p:nvPr/>
        </p:nvSpPr>
        <p:spPr>
          <a:xfrm>
            <a:off x="8591560" y="4074160"/>
            <a:ext cx="254000" cy="69088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zaokrąglone rogi 29">
            <a:extLst>
              <a:ext uri="{FF2B5EF4-FFF2-40B4-BE49-F238E27FC236}">
                <a16:creationId xmlns:a16="http://schemas.microsoft.com/office/drawing/2014/main" id="{C61FEC1E-BDE9-6B20-8484-10A716B7F56F}"/>
              </a:ext>
            </a:extLst>
          </p:cNvPr>
          <p:cNvSpPr/>
          <p:nvPr/>
        </p:nvSpPr>
        <p:spPr>
          <a:xfrm>
            <a:off x="41453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Prostokąt: zaokrąglone rogi 30">
            <a:extLst>
              <a:ext uri="{FF2B5EF4-FFF2-40B4-BE49-F238E27FC236}">
                <a16:creationId xmlns:a16="http://schemas.microsoft.com/office/drawing/2014/main" id="{277F4379-C059-E841-0BD5-1CEED6A0C051}"/>
              </a:ext>
            </a:extLst>
          </p:cNvPr>
          <p:cNvSpPr/>
          <p:nvPr/>
        </p:nvSpPr>
        <p:spPr>
          <a:xfrm>
            <a:off x="73457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Prostokąt: zaokrąglone rogi 31">
            <a:extLst>
              <a:ext uri="{FF2B5EF4-FFF2-40B4-BE49-F238E27FC236}">
                <a16:creationId xmlns:a16="http://schemas.microsoft.com/office/drawing/2014/main" id="{B7061D83-2045-2410-824A-254FD8676585}"/>
              </a:ext>
            </a:extLst>
          </p:cNvPr>
          <p:cNvSpPr/>
          <p:nvPr/>
        </p:nvSpPr>
        <p:spPr>
          <a:xfrm>
            <a:off x="105461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Prostokąt: zaokrąglone rogi 32">
            <a:extLst>
              <a:ext uri="{FF2B5EF4-FFF2-40B4-BE49-F238E27FC236}">
                <a16:creationId xmlns:a16="http://schemas.microsoft.com/office/drawing/2014/main" id="{61E60E84-1DCE-8413-31DD-F21D7F1EDE54}"/>
              </a:ext>
            </a:extLst>
          </p:cNvPr>
          <p:cNvSpPr/>
          <p:nvPr/>
        </p:nvSpPr>
        <p:spPr>
          <a:xfrm>
            <a:off x="137973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Prostokąt: zaokrąglone rogi 33">
            <a:extLst>
              <a:ext uri="{FF2B5EF4-FFF2-40B4-BE49-F238E27FC236}">
                <a16:creationId xmlns:a16="http://schemas.microsoft.com/office/drawing/2014/main" id="{80DED668-E5F3-5B34-F5D5-0D197D1AFC14}"/>
              </a:ext>
            </a:extLst>
          </p:cNvPr>
          <p:cNvSpPr/>
          <p:nvPr/>
        </p:nvSpPr>
        <p:spPr>
          <a:xfrm>
            <a:off x="170485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 name="Prostokąt: zaokrąglone rogi 34">
            <a:extLst>
              <a:ext uri="{FF2B5EF4-FFF2-40B4-BE49-F238E27FC236}">
                <a16:creationId xmlns:a16="http://schemas.microsoft.com/office/drawing/2014/main" id="{07CC3310-704E-0526-A09D-BAF5BF40752E}"/>
              </a:ext>
            </a:extLst>
          </p:cNvPr>
          <p:cNvSpPr/>
          <p:nvPr/>
        </p:nvSpPr>
        <p:spPr>
          <a:xfrm>
            <a:off x="202997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 name="Prostokąt: zaokrąglone rogi 35">
            <a:extLst>
              <a:ext uri="{FF2B5EF4-FFF2-40B4-BE49-F238E27FC236}">
                <a16:creationId xmlns:a16="http://schemas.microsoft.com/office/drawing/2014/main" id="{9CE0A31F-F5FD-23F6-BCCC-61103036DB84}"/>
              </a:ext>
            </a:extLst>
          </p:cNvPr>
          <p:cNvSpPr/>
          <p:nvPr/>
        </p:nvSpPr>
        <p:spPr>
          <a:xfrm>
            <a:off x="235509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Prostokąt: zaokrąglone rogi 36">
            <a:extLst>
              <a:ext uri="{FF2B5EF4-FFF2-40B4-BE49-F238E27FC236}">
                <a16:creationId xmlns:a16="http://schemas.microsoft.com/office/drawing/2014/main" id="{D12BB08F-831B-4878-9CAE-3297691C7B13}"/>
              </a:ext>
            </a:extLst>
          </p:cNvPr>
          <p:cNvSpPr/>
          <p:nvPr/>
        </p:nvSpPr>
        <p:spPr>
          <a:xfrm>
            <a:off x="268021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Prostokąt: zaokrąglone rogi 37">
            <a:extLst>
              <a:ext uri="{FF2B5EF4-FFF2-40B4-BE49-F238E27FC236}">
                <a16:creationId xmlns:a16="http://schemas.microsoft.com/office/drawing/2014/main" id="{0C69DE32-C036-104B-170A-C4F86A10E0E3}"/>
              </a:ext>
            </a:extLst>
          </p:cNvPr>
          <p:cNvSpPr/>
          <p:nvPr/>
        </p:nvSpPr>
        <p:spPr>
          <a:xfrm>
            <a:off x="41453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Prostokąt: zaokrąglone rogi 38">
            <a:extLst>
              <a:ext uri="{FF2B5EF4-FFF2-40B4-BE49-F238E27FC236}">
                <a16:creationId xmlns:a16="http://schemas.microsoft.com/office/drawing/2014/main" id="{934ED760-56CD-B83E-BD2A-3D040B0CA64E}"/>
              </a:ext>
            </a:extLst>
          </p:cNvPr>
          <p:cNvSpPr/>
          <p:nvPr/>
        </p:nvSpPr>
        <p:spPr>
          <a:xfrm>
            <a:off x="73457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zaokrąglone rogi 39">
            <a:extLst>
              <a:ext uri="{FF2B5EF4-FFF2-40B4-BE49-F238E27FC236}">
                <a16:creationId xmlns:a16="http://schemas.microsoft.com/office/drawing/2014/main" id="{E6A854B9-3155-A1E8-79B6-FB7C06DEABD5}"/>
              </a:ext>
            </a:extLst>
          </p:cNvPr>
          <p:cNvSpPr/>
          <p:nvPr/>
        </p:nvSpPr>
        <p:spPr>
          <a:xfrm>
            <a:off x="105461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zaokrąglone rogi 40">
            <a:extLst>
              <a:ext uri="{FF2B5EF4-FFF2-40B4-BE49-F238E27FC236}">
                <a16:creationId xmlns:a16="http://schemas.microsoft.com/office/drawing/2014/main" id="{A91D04A5-3FB6-6C74-D475-4711D1C161C6}"/>
              </a:ext>
            </a:extLst>
          </p:cNvPr>
          <p:cNvSpPr/>
          <p:nvPr/>
        </p:nvSpPr>
        <p:spPr>
          <a:xfrm>
            <a:off x="137973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zaokrąglone rogi 41">
            <a:extLst>
              <a:ext uri="{FF2B5EF4-FFF2-40B4-BE49-F238E27FC236}">
                <a16:creationId xmlns:a16="http://schemas.microsoft.com/office/drawing/2014/main" id="{26F2E5FE-184F-5B5A-3D49-CA1BC557547B}"/>
              </a:ext>
            </a:extLst>
          </p:cNvPr>
          <p:cNvSpPr/>
          <p:nvPr/>
        </p:nvSpPr>
        <p:spPr>
          <a:xfrm>
            <a:off x="170485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zaokrąglone rogi 42">
            <a:extLst>
              <a:ext uri="{FF2B5EF4-FFF2-40B4-BE49-F238E27FC236}">
                <a16:creationId xmlns:a16="http://schemas.microsoft.com/office/drawing/2014/main" id="{5EEDED81-0C4E-9412-D595-5A297C17CEAC}"/>
              </a:ext>
            </a:extLst>
          </p:cNvPr>
          <p:cNvSpPr/>
          <p:nvPr/>
        </p:nvSpPr>
        <p:spPr>
          <a:xfrm>
            <a:off x="202997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zaokrąglone rogi 43">
            <a:extLst>
              <a:ext uri="{FF2B5EF4-FFF2-40B4-BE49-F238E27FC236}">
                <a16:creationId xmlns:a16="http://schemas.microsoft.com/office/drawing/2014/main" id="{15395A95-A7E4-E1C5-D6A2-8C1D3BF81FBA}"/>
              </a:ext>
            </a:extLst>
          </p:cNvPr>
          <p:cNvSpPr/>
          <p:nvPr/>
        </p:nvSpPr>
        <p:spPr>
          <a:xfrm>
            <a:off x="235509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zaokrąglone rogi 44">
            <a:extLst>
              <a:ext uri="{FF2B5EF4-FFF2-40B4-BE49-F238E27FC236}">
                <a16:creationId xmlns:a16="http://schemas.microsoft.com/office/drawing/2014/main" id="{8C0A32AC-E691-93DE-C597-30041BFBD07D}"/>
              </a:ext>
            </a:extLst>
          </p:cNvPr>
          <p:cNvSpPr/>
          <p:nvPr/>
        </p:nvSpPr>
        <p:spPr>
          <a:xfrm>
            <a:off x="268021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zaokrąglone rogi 45">
            <a:extLst>
              <a:ext uri="{FF2B5EF4-FFF2-40B4-BE49-F238E27FC236}">
                <a16:creationId xmlns:a16="http://schemas.microsoft.com/office/drawing/2014/main" id="{959C5650-48C6-5724-8C55-A374068E93B3}"/>
              </a:ext>
            </a:extLst>
          </p:cNvPr>
          <p:cNvSpPr/>
          <p:nvPr/>
        </p:nvSpPr>
        <p:spPr>
          <a:xfrm>
            <a:off x="3504187"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zaokrąglone rogi 46">
            <a:extLst>
              <a:ext uri="{FF2B5EF4-FFF2-40B4-BE49-F238E27FC236}">
                <a16:creationId xmlns:a16="http://schemas.microsoft.com/office/drawing/2014/main" id="{11021CC0-BF44-4EE3-11A3-C3DBA5E4C62D}"/>
              </a:ext>
            </a:extLst>
          </p:cNvPr>
          <p:cNvSpPr/>
          <p:nvPr/>
        </p:nvSpPr>
        <p:spPr>
          <a:xfrm>
            <a:off x="4147316"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zaokrąglone rogi 47">
            <a:extLst>
              <a:ext uri="{FF2B5EF4-FFF2-40B4-BE49-F238E27FC236}">
                <a16:creationId xmlns:a16="http://schemas.microsoft.com/office/drawing/2014/main" id="{4DD26391-5E5A-C93E-EDC6-A14F8276B4D1}"/>
              </a:ext>
            </a:extLst>
          </p:cNvPr>
          <p:cNvSpPr/>
          <p:nvPr/>
        </p:nvSpPr>
        <p:spPr>
          <a:xfrm>
            <a:off x="4780282" y="2787904"/>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zaokrąglone rogi 48">
            <a:extLst>
              <a:ext uri="{FF2B5EF4-FFF2-40B4-BE49-F238E27FC236}">
                <a16:creationId xmlns:a16="http://schemas.microsoft.com/office/drawing/2014/main" id="{122365F5-930C-7A2B-A4AC-44845D8ED8A5}"/>
              </a:ext>
            </a:extLst>
          </p:cNvPr>
          <p:cNvSpPr/>
          <p:nvPr/>
        </p:nvSpPr>
        <p:spPr>
          <a:xfrm>
            <a:off x="5430522"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zaokrąglone rogi 49">
            <a:extLst>
              <a:ext uri="{FF2B5EF4-FFF2-40B4-BE49-F238E27FC236}">
                <a16:creationId xmlns:a16="http://schemas.microsoft.com/office/drawing/2014/main" id="{27AC69E6-2405-BE75-D90B-C81B1BB808F1}"/>
              </a:ext>
            </a:extLst>
          </p:cNvPr>
          <p:cNvSpPr/>
          <p:nvPr/>
        </p:nvSpPr>
        <p:spPr>
          <a:xfrm>
            <a:off x="3482853"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zaokrąglone rogi 50">
            <a:extLst>
              <a:ext uri="{FF2B5EF4-FFF2-40B4-BE49-F238E27FC236}">
                <a16:creationId xmlns:a16="http://schemas.microsoft.com/office/drawing/2014/main" id="{F4C6DD5E-DBD7-118C-6297-DC9F367149C7}"/>
              </a:ext>
            </a:extLst>
          </p:cNvPr>
          <p:cNvSpPr/>
          <p:nvPr/>
        </p:nvSpPr>
        <p:spPr>
          <a:xfrm>
            <a:off x="4125982"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zaokrąglone rogi 51">
            <a:extLst>
              <a:ext uri="{FF2B5EF4-FFF2-40B4-BE49-F238E27FC236}">
                <a16:creationId xmlns:a16="http://schemas.microsoft.com/office/drawing/2014/main" id="{D076005C-FE6D-17A1-C31B-2DA4D85EBEA4}"/>
              </a:ext>
            </a:extLst>
          </p:cNvPr>
          <p:cNvSpPr/>
          <p:nvPr/>
        </p:nvSpPr>
        <p:spPr>
          <a:xfrm>
            <a:off x="4758948" y="1834896"/>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zaokrąglone rogi 52">
            <a:extLst>
              <a:ext uri="{FF2B5EF4-FFF2-40B4-BE49-F238E27FC236}">
                <a16:creationId xmlns:a16="http://schemas.microsoft.com/office/drawing/2014/main" id="{54FC50B1-CE26-6983-3495-CA4AE6D4D252}"/>
              </a:ext>
            </a:extLst>
          </p:cNvPr>
          <p:cNvSpPr/>
          <p:nvPr/>
        </p:nvSpPr>
        <p:spPr>
          <a:xfrm>
            <a:off x="5409188"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zaokrąglone rogi 53">
            <a:extLst>
              <a:ext uri="{FF2B5EF4-FFF2-40B4-BE49-F238E27FC236}">
                <a16:creationId xmlns:a16="http://schemas.microsoft.com/office/drawing/2014/main" id="{D6B54112-48D1-5651-BCEA-A588FD686CA6}"/>
              </a:ext>
            </a:extLst>
          </p:cNvPr>
          <p:cNvSpPr/>
          <p:nvPr/>
        </p:nvSpPr>
        <p:spPr>
          <a:xfrm>
            <a:off x="7418080" y="2775712"/>
            <a:ext cx="254000" cy="690880"/>
          </a:xfrm>
          <a:prstGeom prst="roundRect">
            <a:avLst/>
          </a:prstGeom>
          <a:solidFill>
            <a:srgbClr val="F0B0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zaokrąglone rogi 54">
            <a:extLst>
              <a:ext uri="{FF2B5EF4-FFF2-40B4-BE49-F238E27FC236}">
                <a16:creationId xmlns:a16="http://schemas.microsoft.com/office/drawing/2014/main" id="{5ECABB30-E1A9-1E43-AE62-112BAAC64A5E}"/>
              </a:ext>
            </a:extLst>
          </p:cNvPr>
          <p:cNvSpPr/>
          <p:nvPr/>
        </p:nvSpPr>
        <p:spPr>
          <a:xfrm>
            <a:off x="7396746" y="1822704"/>
            <a:ext cx="254000" cy="690880"/>
          </a:xfrm>
          <a:prstGeom prst="round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59" name="Łącznik prosty 58">
            <a:extLst>
              <a:ext uri="{FF2B5EF4-FFF2-40B4-BE49-F238E27FC236}">
                <a16:creationId xmlns:a16="http://schemas.microsoft.com/office/drawing/2014/main" id="{89C10FA4-2AD7-AD9A-20DE-76A2B8439F00}"/>
              </a:ext>
            </a:extLst>
          </p:cNvPr>
          <p:cNvCxnSpPr>
            <a:cxnSpLocks/>
            <a:stCxn id="30" idx="2"/>
            <a:endCxn id="5" idx="0"/>
          </p:cNvCxnSpPr>
          <p:nvPr/>
        </p:nvCxnSpPr>
        <p:spPr>
          <a:xfrm>
            <a:off x="541532" y="3466592"/>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Łącznik prosty 60">
            <a:extLst>
              <a:ext uri="{FF2B5EF4-FFF2-40B4-BE49-F238E27FC236}">
                <a16:creationId xmlns:a16="http://schemas.microsoft.com/office/drawing/2014/main" id="{0C1EE706-A6C0-7661-B3D7-FEEFC689FFF2}"/>
              </a:ext>
            </a:extLst>
          </p:cNvPr>
          <p:cNvCxnSpPr>
            <a:cxnSpLocks/>
          </p:cNvCxnSpPr>
          <p:nvPr/>
        </p:nvCxnSpPr>
        <p:spPr>
          <a:xfrm>
            <a:off x="867670" y="3478784"/>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Łącznik prosty 61">
            <a:extLst>
              <a:ext uri="{FF2B5EF4-FFF2-40B4-BE49-F238E27FC236}">
                <a16:creationId xmlns:a16="http://schemas.microsoft.com/office/drawing/2014/main" id="{9D832E5D-0948-1F2D-3808-9B1426EA8FE4}"/>
              </a:ext>
            </a:extLst>
          </p:cNvPr>
          <p:cNvCxnSpPr>
            <a:cxnSpLocks/>
          </p:cNvCxnSpPr>
          <p:nvPr/>
        </p:nvCxnSpPr>
        <p:spPr>
          <a:xfrm>
            <a:off x="1181612" y="3478784"/>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Łącznik prosty 62">
            <a:extLst>
              <a:ext uri="{FF2B5EF4-FFF2-40B4-BE49-F238E27FC236}">
                <a16:creationId xmlns:a16="http://schemas.microsoft.com/office/drawing/2014/main" id="{0AE62FBA-FD02-F884-D2FE-91610E841F84}"/>
              </a:ext>
            </a:extLst>
          </p:cNvPr>
          <p:cNvCxnSpPr>
            <a:cxnSpLocks/>
          </p:cNvCxnSpPr>
          <p:nvPr/>
        </p:nvCxnSpPr>
        <p:spPr>
          <a:xfrm>
            <a:off x="1497912" y="3466592"/>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Łącznik prosty 63">
            <a:extLst>
              <a:ext uri="{FF2B5EF4-FFF2-40B4-BE49-F238E27FC236}">
                <a16:creationId xmlns:a16="http://schemas.microsoft.com/office/drawing/2014/main" id="{CD58CB01-E871-2233-E5AE-1C036D57B142}"/>
              </a:ext>
            </a:extLst>
          </p:cNvPr>
          <p:cNvCxnSpPr>
            <a:cxnSpLocks/>
          </p:cNvCxnSpPr>
          <p:nvPr/>
        </p:nvCxnSpPr>
        <p:spPr>
          <a:xfrm>
            <a:off x="1861741" y="3478784"/>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Łącznik prosty 64">
            <a:extLst>
              <a:ext uri="{FF2B5EF4-FFF2-40B4-BE49-F238E27FC236}">
                <a16:creationId xmlns:a16="http://schemas.microsoft.com/office/drawing/2014/main" id="{7EBAF5CC-6BFC-B1E5-45D1-00800234C089}"/>
              </a:ext>
            </a:extLst>
          </p:cNvPr>
          <p:cNvCxnSpPr>
            <a:cxnSpLocks/>
          </p:cNvCxnSpPr>
          <p:nvPr/>
        </p:nvCxnSpPr>
        <p:spPr>
          <a:xfrm>
            <a:off x="2187879" y="3490976"/>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Łącznik prosty 65">
            <a:extLst>
              <a:ext uri="{FF2B5EF4-FFF2-40B4-BE49-F238E27FC236}">
                <a16:creationId xmlns:a16="http://schemas.microsoft.com/office/drawing/2014/main" id="{A6FB15EA-077A-0C54-5A53-F069B2A1F938}"/>
              </a:ext>
            </a:extLst>
          </p:cNvPr>
          <p:cNvCxnSpPr>
            <a:cxnSpLocks/>
          </p:cNvCxnSpPr>
          <p:nvPr/>
        </p:nvCxnSpPr>
        <p:spPr>
          <a:xfrm>
            <a:off x="2501821" y="3490976"/>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Łącznik prosty 66">
            <a:extLst>
              <a:ext uri="{FF2B5EF4-FFF2-40B4-BE49-F238E27FC236}">
                <a16:creationId xmlns:a16="http://schemas.microsoft.com/office/drawing/2014/main" id="{AC070C55-61BD-644F-816A-87971BBC7300}"/>
              </a:ext>
            </a:extLst>
          </p:cNvPr>
          <p:cNvCxnSpPr>
            <a:cxnSpLocks/>
          </p:cNvCxnSpPr>
          <p:nvPr/>
        </p:nvCxnSpPr>
        <p:spPr>
          <a:xfrm>
            <a:off x="2818121" y="3478784"/>
            <a:ext cx="203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Łącznik prosty 67">
            <a:extLst>
              <a:ext uri="{FF2B5EF4-FFF2-40B4-BE49-F238E27FC236}">
                <a16:creationId xmlns:a16="http://schemas.microsoft.com/office/drawing/2014/main" id="{47C017A4-6BB6-58DD-2E14-D615A0C72834}"/>
              </a:ext>
            </a:extLst>
          </p:cNvPr>
          <p:cNvCxnSpPr>
            <a:cxnSpLocks/>
            <a:stCxn id="46" idx="2"/>
          </p:cNvCxnSpPr>
          <p:nvPr/>
        </p:nvCxnSpPr>
        <p:spPr>
          <a:xfrm flipH="1">
            <a:off x="3474856" y="3466592"/>
            <a:ext cx="156331"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Łącznik prosty 69">
            <a:extLst>
              <a:ext uri="{FF2B5EF4-FFF2-40B4-BE49-F238E27FC236}">
                <a16:creationId xmlns:a16="http://schemas.microsoft.com/office/drawing/2014/main" id="{2A404D71-87AB-0ABF-E721-20936296C861}"/>
              </a:ext>
            </a:extLst>
          </p:cNvPr>
          <p:cNvCxnSpPr>
            <a:cxnSpLocks/>
            <a:stCxn id="46" idx="2"/>
          </p:cNvCxnSpPr>
          <p:nvPr/>
        </p:nvCxnSpPr>
        <p:spPr>
          <a:xfrm>
            <a:off x="3631187" y="3466592"/>
            <a:ext cx="166895" cy="6319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Łącznik prosty 71">
            <a:extLst>
              <a:ext uri="{FF2B5EF4-FFF2-40B4-BE49-F238E27FC236}">
                <a16:creationId xmlns:a16="http://schemas.microsoft.com/office/drawing/2014/main" id="{7A86BE78-5FE7-3DE0-1FEC-316F91DA0D4F}"/>
              </a:ext>
            </a:extLst>
          </p:cNvPr>
          <p:cNvCxnSpPr>
            <a:cxnSpLocks/>
          </p:cNvCxnSpPr>
          <p:nvPr/>
        </p:nvCxnSpPr>
        <p:spPr>
          <a:xfrm flipH="1">
            <a:off x="4129561" y="3490976"/>
            <a:ext cx="156331"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Łącznik prosty 72">
            <a:extLst>
              <a:ext uri="{FF2B5EF4-FFF2-40B4-BE49-F238E27FC236}">
                <a16:creationId xmlns:a16="http://schemas.microsoft.com/office/drawing/2014/main" id="{C3944CF9-FC98-49C8-1570-B304802F1E5D}"/>
              </a:ext>
            </a:extLst>
          </p:cNvPr>
          <p:cNvCxnSpPr>
            <a:cxnSpLocks/>
          </p:cNvCxnSpPr>
          <p:nvPr/>
        </p:nvCxnSpPr>
        <p:spPr>
          <a:xfrm>
            <a:off x="4285892" y="3490976"/>
            <a:ext cx="166895" cy="6319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Łącznik prosty 73">
            <a:extLst>
              <a:ext uri="{FF2B5EF4-FFF2-40B4-BE49-F238E27FC236}">
                <a16:creationId xmlns:a16="http://schemas.microsoft.com/office/drawing/2014/main" id="{FED9AD6C-BEA1-EC97-C355-B46662C2236D}"/>
              </a:ext>
            </a:extLst>
          </p:cNvPr>
          <p:cNvCxnSpPr>
            <a:cxnSpLocks/>
          </p:cNvCxnSpPr>
          <p:nvPr/>
        </p:nvCxnSpPr>
        <p:spPr>
          <a:xfrm flipH="1">
            <a:off x="4751808" y="3466592"/>
            <a:ext cx="156331"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Łącznik prosty 74">
            <a:extLst>
              <a:ext uri="{FF2B5EF4-FFF2-40B4-BE49-F238E27FC236}">
                <a16:creationId xmlns:a16="http://schemas.microsoft.com/office/drawing/2014/main" id="{2151EE76-9191-B17C-E009-8A83DF627E14}"/>
              </a:ext>
            </a:extLst>
          </p:cNvPr>
          <p:cNvCxnSpPr>
            <a:cxnSpLocks/>
          </p:cNvCxnSpPr>
          <p:nvPr/>
        </p:nvCxnSpPr>
        <p:spPr>
          <a:xfrm>
            <a:off x="4908139" y="3466592"/>
            <a:ext cx="166895" cy="6319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Łącznik prosty 75">
            <a:extLst>
              <a:ext uri="{FF2B5EF4-FFF2-40B4-BE49-F238E27FC236}">
                <a16:creationId xmlns:a16="http://schemas.microsoft.com/office/drawing/2014/main" id="{058EDEED-B9F3-1059-B3E9-DE8D165B16EB}"/>
              </a:ext>
            </a:extLst>
          </p:cNvPr>
          <p:cNvCxnSpPr>
            <a:cxnSpLocks/>
          </p:cNvCxnSpPr>
          <p:nvPr/>
        </p:nvCxnSpPr>
        <p:spPr>
          <a:xfrm flipH="1">
            <a:off x="5402863" y="3490976"/>
            <a:ext cx="156331"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Łącznik prosty 76">
            <a:extLst>
              <a:ext uri="{FF2B5EF4-FFF2-40B4-BE49-F238E27FC236}">
                <a16:creationId xmlns:a16="http://schemas.microsoft.com/office/drawing/2014/main" id="{9B9E5296-1D4B-9AEA-CBBB-CB93BE3A0AD5}"/>
              </a:ext>
            </a:extLst>
          </p:cNvPr>
          <p:cNvCxnSpPr>
            <a:cxnSpLocks/>
          </p:cNvCxnSpPr>
          <p:nvPr/>
        </p:nvCxnSpPr>
        <p:spPr>
          <a:xfrm>
            <a:off x="5559194" y="3490976"/>
            <a:ext cx="166895" cy="6319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Łącznik prosty 77">
            <a:extLst>
              <a:ext uri="{FF2B5EF4-FFF2-40B4-BE49-F238E27FC236}">
                <a16:creationId xmlns:a16="http://schemas.microsoft.com/office/drawing/2014/main" id="{F9F08C7A-8EFB-366D-94EC-EC9F402A213D}"/>
              </a:ext>
            </a:extLst>
          </p:cNvPr>
          <p:cNvCxnSpPr>
            <a:cxnSpLocks/>
            <a:stCxn id="54" idx="2"/>
          </p:cNvCxnSpPr>
          <p:nvPr/>
        </p:nvCxnSpPr>
        <p:spPr>
          <a:xfrm flipH="1">
            <a:off x="6466002" y="3466592"/>
            <a:ext cx="1079078"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Łącznik prosty 79">
            <a:extLst>
              <a:ext uri="{FF2B5EF4-FFF2-40B4-BE49-F238E27FC236}">
                <a16:creationId xmlns:a16="http://schemas.microsoft.com/office/drawing/2014/main" id="{2E0FA404-BE6C-94D0-623E-13641F163B8B}"/>
              </a:ext>
            </a:extLst>
          </p:cNvPr>
          <p:cNvCxnSpPr>
            <a:cxnSpLocks/>
            <a:stCxn id="54" idx="2"/>
          </p:cNvCxnSpPr>
          <p:nvPr/>
        </p:nvCxnSpPr>
        <p:spPr>
          <a:xfrm flipH="1">
            <a:off x="6775718" y="3466592"/>
            <a:ext cx="769362"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Łącznik prosty 81">
            <a:extLst>
              <a:ext uri="{FF2B5EF4-FFF2-40B4-BE49-F238E27FC236}">
                <a16:creationId xmlns:a16="http://schemas.microsoft.com/office/drawing/2014/main" id="{83375D8F-E201-F261-318E-D8BBB4C836CE}"/>
              </a:ext>
            </a:extLst>
          </p:cNvPr>
          <p:cNvCxnSpPr>
            <a:cxnSpLocks/>
            <a:stCxn id="54" idx="2"/>
          </p:cNvCxnSpPr>
          <p:nvPr/>
        </p:nvCxnSpPr>
        <p:spPr>
          <a:xfrm flipH="1">
            <a:off x="7111998" y="3466592"/>
            <a:ext cx="433082"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Łącznik prosty 83">
            <a:extLst>
              <a:ext uri="{FF2B5EF4-FFF2-40B4-BE49-F238E27FC236}">
                <a16:creationId xmlns:a16="http://schemas.microsoft.com/office/drawing/2014/main" id="{195C8378-A3EC-8A39-9456-B98926231873}"/>
              </a:ext>
            </a:extLst>
          </p:cNvPr>
          <p:cNvCxnSpPr>
            <a:cxnSpLocks/>
            <a:stCxn id="54" idx="2"/>
          </p:cNvCxnSpPr>
          <p:nvPr/>
        </p:nvCxnSpPr>
        <p:spPr>
          <a:xfrm flipH="1">
            <a:off x="7429240" y="3466592"/>
            <a:ext cx="11584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Łącznik prosty 85">
            <a:extLst>
              <a:ext uri="{FF2B5EF4-FFF2-40B4-BE49-F238E27FC236}">
                <a16:creationId xmlns:a16="http://schemas.microsoft.com/office/drawing/2014/main" id="{C27C036D-35E3-3E85-175A-724B37FFF631}"/>
              </a:ext>
            </a:extLst>
          </p:cNvPr>
          <p:cNvCxnSpPr>
            <a:cxnSpLocks/>
            <a:stCxn id="54" idx="2"/>
          </p:cNvCxnSpPr>
          <p:nvPr/>
        </p:nvCxnSpPr>
        <p:spPr>
          <a:xfrm>
            <a:off x="7545080" y="3466592"/>
            <a:ext cx="209280" cy="60756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Łącznik prosty 87">
            <a:extLst>
              <a:ext uri="{FF2B5EF4-FFF2-40B4-BE49-F238E27FC236}">
                <a16:creationId xmlns:a16="http://schemas.microsoft.com/office/drawing/2014/main" id="{5C0E6043-0825-EDE2-0AFB-5848A4880863}"/>
              </a:ext>
            </a:extLst>
          </p:cNvPr>
          <p:cNvCxnSpPr>
            <a:cxnSpLocks/>
            <a:stCxn id="54" idx="2"/>
          </p:cNvCxnSpPr>
          <p:nvPr/>
        </p:nvCxnSpPr>
        <p:spPr>
          <a:xfrm>
            <a:off x="7545080" y="3466592"/>
            <a:ext cx="550763" cy="6563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Łącznik prosty 89">
            <a:extLst>
              <a:ext uri="{FF2B5EF4-FFF2-40B4-BE49-F238E27FC236}">
                <a16:creationId xmlns:a16="http://schemas.microsoft.com/office/drawing/2014/main" id="{FAE28189-068E-4A69-C1B9-E2ED2ED467FD}"/>
              </a:ext>
            </a:extLst>
          </p:cNvPr>
          <p:cNvCxnSpPr>
            <a:cxnSpLocks/>
            <a:stCxn id="54" idx="2"/>
          </p:cNvCxnSpPr>
          <p:nvPr/>
        </p:nvCxnSpPr>
        <p:spPr>
          <a:xfrm>
            <a:off x="7545080" y="3466592"/>
            <a:ext cx="845796" cy="59029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Łącznik prosty 91">
            <a:extLst>
              <a:ext uri="{FF2B5EF4-FFF2-40B4-BE49-F238E27FC236}">
                <a16:creationId xmlns:a16="http://schemas.microsoft.com/office/drawing/2014/main" id="{C90EE3DD-27E9-21C8-51A3-35EB3ADB9992}"/>
              </a:ext>
            </a:extLst>
          </p:cNvPr>
          <p:cNvCxnSpPr>
            <a:cxnSpLocks/>
            <a:stCxn id="54" idx="2"/>
          </p:cNvCxnSpPr>
          <p:nvPr/>
        </p:nvCxnSpPr>
        <p:spPr>
          <a:xfrm>
            <a:off x="7545080" y="3466592"/>
            <a:ext cx="1182358" cy="611124"/>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pole tekstowe 93">
            <a:extLst>
              <a:ext uri="{FF2B5EF4-FFF2-40B4-BE49-F238E27FC236}">
                <a16:creationId xmlns:a16="http://schemas.microsoft.com/office/drawing/2014/main" id="{DD700BA7-E4BB-2CDF-42DD-45B13EC64739}"/>
              </a:ext>
            </a:extLst>
          </p:cNvPr>
          <p:cNvSpPr txBox="1"/>
          <p:nvPr/>
        </p:nvSpPr>
        <p:spPr>
          <a:xfrm>
            <a:off x="69436" y="4304184"/>
            <a:ext cx="318276" cy="333719"/>
          </a:xfrm>
          <a:prstGeom prst="rect">
            <a:avLst/>
          </a:prstGeom>
          <a:noFill/>
        </p:spPr>
        <p:txBody>
          <a:bodyPr wrap="square" rtlCol="0">
            <a:spAutoFit/>
          </a:bodyPr>
          <a:lstStyle/>
          <a:p>
            <a:r>
              <a:rPr lang="pl-PL" sz="1500" b="1">
                <a:latin typeface="Alexandria" panose="020B0604020202020204" charset="-78"/>
                <a:cs typeface="Alexandria" panose="020B0604020202020204" charset="-78"/>
              </a:rPr>
              <a:t>Q</a:t>
            </a:r>
          </a:p>
        </p:txBody>
      </p:sp>
      <p:sp>
        <p:nvSpPr>
          <p:cNvPr id="95" name="pole tekstowe 94">
            <a:extLst>
              <a:ext uri="{FF2B5EF4-FFF2-40B4-BE49-F238E27FC236}">
                <a16:creationId xmlns:a16="http://schemas.microsoft.com/office/drawing/2014/main" id="{23143794-259A-A8E1-8473-2F9FDB8F7BA3}"/>
              </a:ext>
            </a:extLst>
          </p:cNvPr>
          <p:cNvSpPr txBox="1"/>
          <p:nvPr/>
        </p:nvSpPr>
        <p:spPr>
          <a:xfrm>
            <a:off x="32250" y="2966484"/>
            <a:ext cx="318276" cy="323165"/>
          </a:xfrm>
          <a:prstGeom prst="rect">
            <a:avLst/>
          </a:prstGeom>
          <a:noFill/>
        </p:spPr>
        <p:txBody>
          <a:bodyPr wrap="square" rtlCol="0">
            <a:spAutoFit/>
          </a:bodyPr>
          <a:lstStyle/>
          <a:p>
            <a:r>
              <a:rPr lang="pl-PL" sz="1500" b="1">
                <a:latin typeface="Alexandria" panose="020B0604020202020204" charset="-78"/>
                <a:cs typeface="Alexandria" panose="020B0604020202020204" charset="-78"/>
              </a:rPr>
              <a:t>K</a:t>
            </a:r>
          </a:p>
        </p:txBody>
      </p:sp>
      <p:sp>
        <p:nvSpPr>
          <p:cNvPr id="96" name="pole tekstowe 95">
            <a:extLst>
              <a:ext uri="{FF2B5EF4-FFF2-40B4-BE49-F238E27FC236}">
                <a16:creationId xmlns:a16="http://schemas.microsoft.com/office/drawing/2014/main" id="{21E6A304-C92B-7F86-A9B9-D007EE64740C}"/>
              </a:ext>
            </a:extLst>
          </p:cNvPr>
          <p:cNvSpPr txBox="1"/>
          <p:nvPr/>
        </p:nvSpPr>
        <p:spPr>
          <a:xfrm>
            <a:off x="20056" y="2015433"/>
            <a:ext cx="318276" cy="323165"/>
          </a:xfrm>
          <a:prstGeom prst="rect">
            <a:avLst/>
          </a:prstGeom>
          <a:noFill/>
        </p:spPr>
        <p:txBody>
          <a:bodyPr wrap="square" rtlCol="0">
            <a:spAutoFit/>
          </a:bodyPr>
          <a:lstStyle/>
          <a:p>
            <a:r>
              <a:rPr lang="pl-PL" sz="1500" b="1">
                <a:latin typeface="Alexandria" panose="020B0604020202020204" charset="-78"/>
                <a:cs typeface="Alexandria" panose="020B0604020202020204" charset="-78"/>
              </a:rPr>
              <a:t>V</a:t>
            </a:r>
          </a:p>
        </p:txBody>
      </p:sp>
      <p:sp>
        <p:nvSpPr>
          <p:cNvPr id="97" name="pole tekstowe 96">
            <a:extLst>
              <a:ext uri="{FF2B5EF4-FFF2-40B4-BE49-F238E27FC236}">
                <a16:creationId xmlns:a16="http://schemas.microsoft.com/office/drawing/2014/main" id="{DE4077DF-4304-7E61-5C8B-B36D88419281}"/>
              </a:ext>
            </a:extLst>
          </p:cNvPr>
          <p:cNvSpPr txBox="1"/>
          <p:nvPr/>
        </p:nvSpPr>
        <p:spPr>
          <a:xfrm>
            <a:off x="1015778" y="1315623"/>
            <a:ext cx="1290394" cy="323282"/>
          </a:xfrm>
          <a:prstGeom prst="rect">
            <a:avLst/>
          </a:prstGeom>
          <a:noFill/>
        </p:spPr>
        <p:txBody>
          <a:bodyPr wrap="square" rtlCol="0">
            <a:spAutoFit/>
          </a:bodyPr>
          <a:lstStyle/>
          <a:p>
            <a:r>
              <a:rPr lang="pl-PL" sz="1500">
                <a:latin typeface="Alexandria" panose="020B0604020202020204" charset="-78"/>
                <a:cs typeface="Alexandria" panose="020B0604020202020204" charset="-78"/>
              </a:rPr>
              <a:t>Multi-</a:t>
            </a:r>
            <a:r>
              <a:rPr lang="pl-PL" sz="1500" err="1">
                <a:latin typeface="Alexandria" panose="020B0604020202020204" charset="-78"/>
                <a:cs typeface="Alexandria" panose="020B0604020202020204" charset="-78"/>
              </a:rPr>
              <a:t>head</a:t>
            </a:r>
            <a:endParaRPr lang="pl-PL" sz="1500">
              <a:latin typeface="Alexandria" panose="020B0604020202020204" charset="-78"/>
              <a:cs typeface="Alexandria" panose="020B0604020202020204" charset="-78"/>
            </a:endParaRPr>
          </a:p>
        </p:txBody>
      </p:sp>
      <p:sp>
        <p:nvSpPr>
          <p:cNvPr id="98" name="pole tekstowe 97">
            <a:extLst>
              <a:ext uri="{FF2B5EF4-FFF2-40B4-BE49-F238E27FC236}">
                <a16:creationId xmlns:a16="http://schemas.microsoft.com/office/drawing/2014/main" id="{F9A19419-0AF9-28DD-2F2D-9BE96B1C2A28}"/>
              </a:ext>
            </a:extLst>
          </p:cNvPr>
          <p:cNvSpPr txBox="1"/>
          <p:nvPr/>
        </p:nvSpPr>
        <p:spPr>
          <a:xfrm>
            <a:off x="3714634" y="1308540"/>
            <a:ext cx="1805146" cy="323165"/>
          </a:xfrm>
          <a:prstGeom prst="rect">
            <a:avLst/>
          </a:prstGeom>
          <a:noFill/>
        </p:spPr>
        <p:txBody>
          <a:bodyPr wrap="square" rtlCol="0">
            <a:spAutoFit/>
          </a:bodyPr>
          <a:lstStyle/>
          <a:p>
            <a:r>
              <a:rPr lang="pl-PL" sz="1500" b="1" err="1">
                <a:latin typeface="Alexandria" panose="020B0604020202020204" charset="-78"/>
                <a:cs typeface="Alexandria" panose="020B0604020202020204" charset="-78"/>
              </a:rPr>
              <a:t>Grouped-query</a:t>
            </a:r>
            <a:endParaRPr lang="pl-PL" sz="1500" b="1">
              <a:latin typeface="Alexandria" panose="020B0604020202020204" charset="-78"/>
              <a:cs typeface="Alexandria" panose="020B0604020202020204" charset="-78"/>
            </a:endParaRPr>
          </a:p>
        </p:txBody>
      </p:sp>
      <p:sp>
        <p:nvSpPr>
          <p:cNvPr id="99" name="pole tekstowe 98">
            <a:extLst>
              <a:ext uri="{FF2B5EF4-FFF2-40B4-BE49-F238E27FC236}">
                <a16:creationId xmlns:a16="http://schemas.microsoft.com/office/drawing/2014/main" id="{50F622B1-51CC-EBC8-AA3B-0AEC71B3476B}"/>
              </a:ext>
            </a:extLst>
          </p:cNvPr>
          <p:cNvSpPr txBox="1"/>
          <p:nvPr/>
        </p:nvSpPr>
        <p:spPr>
          <a:xfrm>
            <a:off x="6840627" y="1326320"/>
            <a:ext cx="1805146" cy="323165"/>
          </a:xfrm>
          <a:prstGeom prst="rect">
            <a:avLst/>
          </a:prstGeom>
          <a:noFill/>
        </p:spPr>
        <p:txBody>
          <a:bodyPr wrap="square" rtlCol="0">
            <a:spAutoFit/>
          </a:bodyPr>
          <a:lstStyle/>
          <a:p>
            <a:r>
              <a:rPr lang="pl-PL" sz="1500">
                <a:latin typeface="Alexandria" panose="020B0604020202020204" charset="-78"/>
                <a:cs typeface="Alexandria" panose="020B0604020202020204" charset="-78"/>
              </a:rPr>
              <a:t>Multi-</a:t>
            </a:r>
            <a:r>
              <a:rPr lang="pl-PL" sz="1500" err="1">
                <a:latin typeface="Alexandria" panose="020B0604020202020204" charset="-78"/>
                <a:cs typeface="Alexandria" panose="020B0604020202020204" charset="-78"/>
              </a:rPr>
              <a:t>query</a:t>
            </a:r>
            <a:endParaRPr lang="pl-PL" sz="150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135670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odtytuł 1">
                <a:extLst>
                  <a:ext uri="{FF2B5EF4-FFF2-40B4-BE49-F238E27FC236}">
                    <a16:creationId xmlns:a16="http://schemas.microsoft.com/office/drawing/2014/main" id="{8E0D1B93-413D-ACE0-3B88-43476D50F769}"/>
                  </a:ext>
                </a:extLst>
              </p:cNvPr>
              <p:cNvSpPr>
                <a:spLocks noGrp="1"/>
              </p:cNvSpPr>
              <p:nvPr>
                <p:ph type="subTitle" idx="1"/>
              </p:nvPr>
            </p:nvSpPr>
            <p:spPr>
              <a:xfrm>
                <a:off x="1189750" y="1965639"/>
                <a:ext cx="7239250" cy="2179800"/>
              </a:xfrm>
            </p:spPr>
            <p:txBody>
              <a:bodyPr/>
              <a:lstStyle/>
              <a:p>
                <a:pPr/>
                <a14:m>
                  <m:oMathPara xmlns:m="http://schemas.openxmlformats.org/officeDocument/2006/math">
                    <m:oMathParaPr>
                      <m:jc m:val="centerGroup"/>
                    </m:oMathParaPr>
                    <m:oMath xmlns:m="http://schemas.openxmlformats.org/officeDocument/2006/math">
                      <m:r>
                        <a:rPr lang="pl-PL" sz="2000" i="1" smtClean="0">
                          <a:latin typeface="Cambria Math" panose="02040503050406030204" pitchFamily="18" charset="0"/>
                        </a:rPr>
                        <m:t>𝑆𝑤𝑖𝐺𝐿𝑈</m:t>
                      </m:r>
                      <m:r>
                        <a:rPr lang="pl-PL" sz="2000" i="1" smtClean="0">
                          <a:latin typeface="Cambria Math" panose="02040503050406030204" pitchFamily="18" charset="0"/>
                        </a:rPr>
                        <m:t>(</m:t>
                      </m:r>
                      <m:r>
                        <a:rPr lang="pl-PL" sz="2000" i="1" smtClean="0">
                          <a:latin typeface="Cambria Math" panose="02040503050406030204" pitchFamily="18" charset="0"/>
                        </a:rPr>
                        <m:t>𝑥</m:t>
                      </m:r>
                      <m:r>
                        <a:rPr lang="pl-PL" sz="2000" i="1" smtClean="0">
                          <a:latin typeface="Cambria Math" panose="02040503050406030204" pitchFamily="18" charset="0"/>
                        </a:rPr>
                        <m:t>,</m:t>
                      </m:r>
                      <m:r>
                        <a:rPr lang="pl-PL" sz="2000" i="1" smtClean="0">
                          <a:latin typeface="Cambria Math" panose="02040503050406030204" pitchFamily="18" charset="0"/>
                        </a:rPr>
                        <m:t>𝑊</m:t>
                      </m:r>
                      <m:r>
                        <a:rPr lang="pl-PL" sz="2000" i="1" smtClean="0">
                          <a:latin typeface="Cambria Math" panose="02040503050406030204" pitchFamily="18" charset="0"/>
                        </a:rPr>
                        <m:t>,</m:t>
                      </m:r>
                      <m:r>
                        <a:rPr lang="pl-PL" sz="2000" i="1" smtClean="0">
                          <a:latin typeface="Cambria Math" panose="02040503050406030204" pitchFamily="18" charset="0"/>
                        </a:rPr>
                        <m:t>𝑉</m:t>
                      </m:r>
                      <m:r>
                        <a:rPr lang="pl-PL" sz="2000" i="1" smtClean="0">
                          <a:latin typeface="Cambria Math" panose="02040503050406030204" pitchFamily="18" charset="0"/>
                        </a:rPr>
                        <m:t>,</m:t>
                      </m:r>
                      <m:r>
                        <a:rPr lang="pl-PL" sz="2000" i="1" smtClean="0">
                          <a:latin typeface="Cambria Math" panose="02040503050406030204" pitchFamily="18" charset="0"/>
                        </a:rPr>
                        <m:t>𝑏</m:t>
                      </m:r>
                      <m:r>
                        <a:rPr lang="pl-PL" sz="2000" i="1" smtClean="0">
                          <a:latin typeface="Cambria Math" panose="02040503050406030204" pitchFamily="18" charset="0"/>
                        </a:rPr>
                        <m:t>,</m:t>
                      </m:r>
                      <m:r>
                        <a:rPr lang="pl-PL" sz="2000" i="1" smtClean="0">
                          <a:latin typeface="Cambria Math" panose="02040503050406030204" pitchFamily="18" charset="0"/>
                        </a:rPr>
                        <m:t>𝑐</m:t>
                      </m:r>
                      <m:r>
                        <a:rPr lang="pl-PL" sz="2000" i="1" smtClean="0">
                          <a:latin typeface="Cambria Math" panose="02040503050406030204" pitchFamily="18" charset="0"/>
                        </a:rPr>
                        <m:t>,</m:t>
                      </m:r>
                      <m:r>
                        <a:rPr lang="el-GR" sz="2000" i="1" smtClean="0">
                          <a:latin typeface="Cambria Math" panose="02040503050406030204" pitchFamily="18" charset="0"/>
                        </a:rPr>
                        <m:t>𝛽</m:t>
                      </m:r>
                      <m:r>
                        <a:rPr lang="el-GR" sz="2000" i="1" smtClean="0">
                          <a:latin typeface="Cambria Math" panose="02040503050406030204" pitchFamily="18" charset="0"/>
                        </a:rPr>
                        <m:t>) =</m:t>
                      </m:r>
                      <m:sSub>
                        <m:sSubPr>
                          <m:ctrlPr>
                            <a:rPr lang="pl-PL" sz="2000" i="1" smtClean="0">
                              <a:latin typeface="Cambria Math" panose="02040503050406030204" pitchFamily="18" charset="0"/>
                            </a:rPr>
                          </m:ctrlPr>
                        </m:sSubPr>
                        <m:e>
                          <m:r>
                            <a:rPr lang="pl-PL" sz="2000" b="0" i="1" smtClean="0">
                              <a:latin typeface="Cambria Math" panose="02040503050406030204" pitchFamily="18" charset="0"/>
                            </a:rPr>
                            <m:t>𝑆𝑤𝑖𝑠h</m:t>
                          </m:r>
                        </m:e>
                        <m:sub>
                          <m:r>
                            <a:rPr lang="el-GR" sz="2000" i="1">
                              <a:latin typeface="Cambria Math" panose="02040503050406030204" pitchFamily="18" charset="0"/>
                            </a:rPr>
                            <m:t>𝛽</m:t>
                          </m:r>
                        </m:sub>
                      </m:sSub>
                      <m:r>
                        <a:rPr lang="el-GR" sz="2000" i="1">
                          <a:latin typeface="Cambria Math" panose="02040503050406030204" pitchFamily="18" charset="0"/>
                        </a:rPr>
                        <m:t>(</m:t>
                      </m:r>
                      <m:r>
                        <a:rPr lang="pl-PL" sz="2000" i="1">
                          <a:latin typeface="Cambria Math" panose="02040503050406030204" pitchFamily="18" charset="0"/>
                        </a:rPr>
                        <m:t>𝑥</m:t>
                      </m:r>
                      <m:r>
                        <a:rPr lang="pl-PL" sz="2000" i="1" smtClean="0">
                          <a:latin typeface="Cambria Math" panose="02040503050406030204" pitchFamily="18" charset="0"/>
                        </a:rPr>
                        <m:t>𝑊</m:t>
                      </m:r>
                      <m:r>
                        <a:rPr lang="pl-PL" sz="2000" i="1" smtClean="0">
                          <a:latin typeface="Cambria Math" panose="02040503050406030204" pitchFamily="18" charset="0"/>
                        </a:rPr>
                        <m:t> +</m:t>
                      </m:r>
                      <m:r>
                        <a:rPr lang="pl-PL" sz="2000" i="1">
                          <a:latin typeface="Cambria Math" panose="02040503050406030204" pitchFamily="18" charset="0"/>
                        </a:rPr>
                        <m:t>𝑏</m:t>
                      </m:r>
                      <m:r>
                        <a:rPr lang="pl-PL" sz="2000" i="1">
                          <a:latin typeface="Cambria Math" panose="02040503050406030204" pitchFamily="18" charset="0"/>
                        </a:rPr>
                        <m:t>)⊗(</m:t>
                      </m:r>
                      <m:r>
                        <a:rPr lang="pl-PL" sz="2000" i="1">
                          <a:latin typeface="Cambria Math" panose="02040503050406030204" pitchFamily="18" charset="0"/>
                        </a:rPr>
                        <m:t>𝑥𝑉</m:t>
                      </m:r>
                      <m:r>
                        <a:rPr lang="pl-PL" sz="2000" i="1">
                          <a:latin typeface="Cambria Math" panose="02040503050406030204" pitchFamily="18" charset="0"/>
                        </a:rPr>
                        <m:t>+</m:t>
                      </m:r>
                      <m:r>
                        <a:rPr lang="pl-PL" sz="2000" i="1">
                          <a:latin typeface="Cambria Math" panose="02040503050406030204" pitchFamily="18" charset="0"/>
                        </a:rPr>
                        <m:t>𝑐</m:t>
                      </m:r>
                      <m:r>
                        <a:rPr lang="pl-PL" sz="2000" i="1" smtClean="0">
                          <a:latin typeface="Cambria Math" panose="02040503050406030204" pitchFamily="18" charset="0"/>
                        </a:rPr>
                        <m:t>)</m:t>
                      </m:r>
                    </m:oMath>
                  </m:oMathPara>
                </a14:m>
                <a:endParaRPr lang="pl-PL" sz="2000"/>
              </a:p>
            </p:txBody>
          </p:sp>
        </mc:Choice>
        <mc:Fallback xmlns="">
          <p:sp>
            <p:nvSpPr>
              <p:cNvPr id="2" name="Podtytuł 1">
                <a:extLst>
                  <a:ext uri="{FF2B5EF4-FFF2-40B4-BE49-F238E27FC236}">
                    <a16:creationId xmlns:a16="http://schemas.microsoft.com/office/drawing/2014/main" id="{8E0D1B93-413D-ACE0-3B88-43476D50F769}"/>
                  </a:ext>
                </a:extLst>
              </p:cNvPr>
              <p:cNvSpPr>
                <a:spLocks noGrp="1" noRot="1" noChangeAspect="1" noMove="1" noResize="1" noEditPoints="1" noAdjustHandles="1" noChangeArrowheads="1" noChangeShapeType="1" noTextEdit="1"/>
              </p:cNvSpPr>
              <p:nvPr>
                <p:ph type="subTitle" idx="1"/>
              </p:nvPr>
            </p:nvSpPr>
            <p:spPr>
              <a:xfrm>
                <a:off x="1189750" y="1965639"/>
                <a:ext cx="7239250" cy="2179800"/>
              </a:xfrm>
              <a:blipFill>
                <a:blip r:embed="rId2"/>
                <a:stretch>
                  <a:fillRect/>
                </a:stretch>
              </a:blipFill>
            </p:spPr>
            <p:txBody>
              <a:bodyPr/>
              <a:lstStyle/>
              <a:p>
                <a:r>
                  <a:rPr lang="en-US">
                    <a:noFill/>
                  </a:rPr>
                  <a:t> </a:t>
                </a:r>
              </a:p>
            </p:txBody>
          </p:sp>
        </mc:Fallback>
      </mc:AlternateContent>
      <p:sp>
        <p:nvSpPr>
          <p:cNvPr id="3" name="Tytuł 2">
            <a:extLst>
              <a:ext uri="{FF2B5EF4-FFF2-40B4-BE49-F238E27FC236}">
                <a16:creationId xmlns:a16="http://schemas.microsoft.com/office/drawing/2014/main" id="{064BADE4-31EE-73C5-6318-C27EF7ECAD2A}"/>
              </a:ext>
            </a:extLst>
          </p:cNvPr>
          <p:cNvSpPr>
            <a:spLocks noGrp="1"/>
          </p:cNvSpPr>
          <p:nvPr>
            <p:ph type="title"/>
          </p:nvPr>
        </p:nvSpPr>
        <p:spPr/>
        <p:txBody>
          <a:bodyPr/>
          <a:lstStyle/>
          <a:p>
            <a:r>
              <a:rPr lang="pl-PL" err="1"/>
              <a:t>SwiGLU</a:t>
            </a:r>
            <a:r>
              <a:rPr lang="pl-PL"/>
              <a:t> </a:t>
            </a:r>
            <a:r>
              <a:rPr lang="pl-PL" err="1"/>
              <a:t>Activation</a:t>
            </a:r>
            <a:r>
              <a:rPr lang="pl-PL"/>
              <a:t> </a:t>
            </a:r>
            <a:r>
              <a:rPr lang="pl-PL" err="1"/>
              <a:t>Function</a:t>
            </a:r>
            <a:endParaRPr lang="pl-PL"/>
          </a:p>
        </p:txBody>
      </p: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7C4B8216-BE7C-576C-D868-058098E73A07}"/>
                  </a:ext>
                </a:extLst>
              </p:cNvPr>
              <p:cNvSpPr txBox="1"/>
              <p:nvPr/>
            </p:nvSpPr>
            <p:spPr>
              <a:xfrm>
                <a:off x="3016829" y="3194001"/>
                <a:ext cx="2477665" cy="335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sz="2000" i="1" smtClean="0">
                              <a:latin typeface="Cambria Math" panose="02040503050406030204" pitchFamily="18" charset="0"/>
                            </a:rPr>
                          </m:ctrlPr>
                        </m:sSubPr>
                        <m:e>
                          <m:r>
                            <a:rPr lang="pl-PL" sz="2000" b="0" i="1" smtClean="0">
                              <a:latin typeface="Cambria Math" panose="02040503050406030204" pitchFamily="18" charset="0"/>
                            </a:rPr>
                            <m:t>𝑆𝑤𝑖𝑠h</m:t>
                          </m:r>
                        </m:e>
                        <m:sub>
                          <m:r>
                            <a:rPr lang="el-GR" sz="2000" i="1">
                              <a:latin typeface="Cambria Math" panose="02040503050406030204" pitchFamily="18" charset="0"/>
                            </a:rPr>
                            <m:t>𝛽</m:t>
                          </m:r>
                        </m:sub>
                      </m:sSub>
                      <m:r>
                        <a:rPr lang="el-GR" sz="2000" i="1">
                          <a:latin typeface="Cambria Math" panose="02040503050406030204" pitchFamily="18" charset="0"/>
                        </a:rPr>
                        <m:t>(</m:t>
                      </m:r>
                      <m:r>
                        <a:rPr lang="pl-PL" sz="2000" i="1">
                          <a:latin typeface="Cambria Math" panose="02040503050406030204" pitchFamily="18" charset="0"/>
                        </a:rPr>
                        <m:t>𝑥</m:t>
                      </m:r>
                      <m:r>
                        <a:rPr lang="pl-PL" sz="2000" i="1">
                          <a:latin typeface="Cambria Math" panose="02040503050406030204" pitchFamily="18" charset="0"/>
                        </a:rPr>
                        <m:t>) = </m:t>
                      </m:r>
                      <m:r>
                        <a:rPr lang="pl-PL" sz="2000" i="1">
                          <a:latin typeface="Cambria Math" panose="02040503050406030204" pitchFamily="18" charset="0"/>
                        </a:rPr>
                        <m:t>𝑥</m:t>
                      </m:r>
                      <m:r>
                        <a:rPr lang="el-GR" sz="2000" i="1">
                          <a:latin typeface="Cambria Math" panose="02040503050406030204" pitchFamily="18" charset="0"/>
                        </a:rPr>
                        <m:t>𝜎</m:t>
                      </m:r>
                      <m:r>
                        <a:rPr lang="el-GR" sz="2000" i="1">
                          <a:latin typeface="Cambria Math" panose="02040503050406030204" pitchFamily="18" charset="0"/>
                        </a:rPr>
                        <m:t>(</m:t>
                      </m:r>
                      <m:r>
                        <a:rPr lang="el-GR" sz="2000" i="1">
                          <a:latin typeface="Cambria Math" panose="02040503050406030204" pitchFamily="18" charset="0"/>
                        </a:rPr>
                        <m:t>𝛽</m:t>
                      </m:r>
                      <m:r>
                        <a:rPr lang="pl-PL" sz="2000" i="1">
                          <a:latin typeface="Cambria Math" panose="02040503050406030204" pitchFamily="18" charset="0"/>
                        </a:rPr>
                        <m:t>𝑥</m:t>
                      </m:r>
                      <m:r>
                        <a:rPr lang="pl-PL" sz="2000" i="1">
                          <a:latin typeface="Cambria Math" panose="02040503050406030204" pitchFamily="18" charset="0"/>
                        </a:rPr>
                        <m:t>)</m:t>
                      </m:r>
                    </m:oMath>
                  </m:oMathPara>
                </a14:m>
                <a:endParaRPr lang="pl-PL" sz="2000"/>
              </a:p>
            </p:txBody>
          </p:sp>
        </mc:Choice>
        <mc:Fallback xmlns="">
          <p:sp>
            <p:nvSpPr>
              <p:cNvPr id="5" name="pole tekstowe 4">
                <a:extLst>
                  <a:ext uri="{FF2B5EF4-FFF2-40B4-BE49-F238E27FC236}">
                    <a16:creationId xmlns:a16="http://schemas.microsoft.com/office/drawing/2014/main" id="{7C4B8216-BE7C-576C-D868-058098E73A07}"/>
                  </a:ext>
                </a:extLst>
              </p:cNvPr>
              <p:cNvSpPr txBox="1">
                <a:spLocks noRot="1" noChangeAspect="1" noMove="1" noResize="1" noEditPoints="1" noAdjustHandles="1" noChangeArrowheads="1" noChangeShapeType="1" noTextEdit="1"/>
              </p:cNvSpPr>
              <p:nvPr/>
            </p:nvSpPr>
            <p:spPr>
              <a:xfrm>
                <a:off x="3016829" y="3194001"/>
                <a:ext cx="2477665" cy="335092"/>
              </a:xfrm>
              <a:prstGeom prst="rect">
                <a:avLst/>
              </a:prstGeom>
              <a:blipFill>
                <a:blip r:embed="rId3"/>
                <a:stretch>
                  <a:fillRect l="-1724" r="-2956" b="-25455"/>
                </a:stretch>
              </a:blipFill>
            </p:spPr>
            <p:txBody>
              <a:bodyPr/>
              <a:lstStyle/>
              <a:p>
                <a:r>
                  <a:rPr lang="en-US">
                    <a:noFill/>
                  </a:rPr>
                  <a:t> </a:t>
                </a:r>
              </a:p>
            </p:txBody>
          </p:sp>
        </mc:Fallback>
      </mc:AlternateContent>
      <p:sp>
        <p:nvSpPr>
          <p:cNvPr id="6" name="pole tekstowe 5">
            <a:extLst>
              <a:ext uri="{FF2B5EF4-FFF2-40B4-BE49-F238E27FC236}">
                <a16:creationId xmlns:a16="http://schemas.microsoft.com/office/drawing/2014/main" id="{CB655008-14AB-DCC4-7A6C-3C4F038F579B}"/>
              </a:ext>
            </a:extLst>
          </p:cNvPr>
          <p:cNvSpPr txBox="1"/>
          <p:nvPr/>
        </p:nvSpPr>
        <p:spPr>
          <a:xfrm>
            <a:off x="3926803" y="2632848"/>
            <a:ext cx="1290394" cy="323282"/>
          </a:xfrm>
          <a:prstGeom prst="rect">
            <a:avLst/>
          </a:prstGeom>
          <a:noFill/>
        </p:spPr>
        <p:txBody>
          <a:bodyPr wrap="square" rtlCol="0">
            <a:spAutoFit/>
          </a:bodyPr>
          <a:lstStyle/>
          <a:p>
            <a:r>
              <a:rPr lang="pl-PL" sz="1500" err="1">
                <a:latin typeface="Alexandria" panose="020B0604020202020204" charset="-78"/>
                <a:cs typeface="Alexandria" panose="020B0604020202020204" charset="-78"/>
              </a:rPr>
              <a:t>where</a:t>
            </a:r>
            <a:endParaRPr lang="pl-PL" sz="150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94323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E24EF83-7D72-073B-6286-D1FEA0384091}"/>
              </a:ext>
            </a:extLst>
          </p:cNvPr>
          <p:cNvSpPr>
            <a:spLocks noGrp="1"/>
          </p:cNvSpPr>
          <p:nvPr>
            <p:ph type="title"/>
          </p:nvPr>
        </p:nvSpPr>
        <p:spPr/>
        <p:txBody>
          <a:bodyPr/>
          <a:lstStyle/>
          <a:p>
            <a:r>
              <a:rPr lang="pl-PL" err="1"/>
              <a:t>RoPE</a:t>
            </a:r>
            <a:r>
              <a:rPr lang="pl-PL"/>
              <a:t> - </a:t>
            </a:r>
            <a:r>
              <a:rPr lang="pl-PL" err="1"/>
              <a:t>Rotary</a:t>
            </a:r>
            <a:r>
              <a:rPr lang="pl-PL"/>
              <a:t> </a:t>
            </a:r>
            <a:r>
              <a:rPr lang="pl-PL" err="1"/>
              <a:t>Positional</a:t>
            </a:r>
            <a:r>
              <a:rPr lang="pl-PL"/>
              <a:t> </a:t>
            </a:r>
            <a:r>
              <a:rPr lang="pl-PL" err="1"/>
              <a:t>Embeddings</a:t>
            </a:r>
            <a:r>
              <a:rPr lang="pl-PL"/>
              <a:t> </a:t>
            </a:r>
          </a:p>
        </p:txBody>
      </p:sp>
      <p:pic>
        <p:nvPicPr>
          <p:cNvPr id="3074" name="Picture 2">
            <a:extLst>
              <a:ext uri="{FF2B5EF4-FFF2-40B4-BE49-F238E27FC236}">
                <a16:creationId xmlns:a16="http://schemas.microsoft.com/office/drawing/2014/main" id="{C45D471A-7699-35D0-6307-1C8C65ADA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00" y="1775656"/>
            <a:ext cx="3658992" cy="2057399"/>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a:extLst>
              <a:ext uri="{FF2B5EF4-FFF2-40B4-BE49-F238E27FC236}">
                <a16:creationId xmlns:a16="http://schemas.microsoft.com/office/drawing/2014/main" id="{B9AF6D7B-00D4-89A7-880E-09F529115C99}"/>
              </a:ext>
            </a:extLst>
          </p:cNvPr>
          <p:cNvSpPr txBox="1"/>
          <p:nvPr/>
        </p:nvSpPr>
        <p:spPr>
          <a:xfrm>
            <a:off x="5650094" y="1775656"/>
            <a:ext cx="2520889" cy="323165"/>
          </a:xfrm>
          <a:prstGeom prst="rect">
            <a:avLst/>
          </a:prstGeom>
          <a:noFill/>
          <a:ln>
            <a:noFill/>
          </a:ln>
        </p:spPr>
        <p:txBody>
          <a:bodyPr wrap="square" rtlCol="0">
            <a:spAutoFit/>
          </a:bodyPr>
          <a:lstStyle/>
          <a:p>
            <a:r>
              <a:rPr lang="pl-PL" sz="1500">
                <a:latin typeface="Alexandria" panose="020B0604020202020204" charset="-78"/>
                <a:cs typeface="Alexandria" panose="020B0604020202020204" charset="-78"/>
              </a:rPr>
              <a:t>The </a:t>
            </a:r>
            <a:r>
              <a:rPr lang="pl-PL" sz="1500" b="1" err="1">
                <a:solidFill>
                  <a:schemeClr val="bg1">
                    <a:lumMod val="75000"/>
                  </a:schemeClr>
                </a:solidFill>
                <a:latin typeface="Alexandria" panose="020B0604020202020204" charset="-78"/>
                <a:cs typeface="Alexandria" panose="020B0604020202020204" charset="-78"/>
              </a:rPr>
              <a:t>pig</a:t>
            </a:r>
            <a:r>
              <a:rPr lang="pl-PL" sz="1500">
                <a:latin typeface="Alexandria" panose="020B0604020202020204" charset="-78"/>
                <a:cs typeface="Alexandria" panose="020B0604020202020204" charset="-78"/>
              </a:rPr>
              <a:t> </a:t>
            </a:r>
            <a:r>
              <a:rPr lang="pl-PL" sz="1500" err="1">
                <a:latin typeface="Alexandria" panose="020B0604020202020204" charset="-78"/>
                <a:cs typeface="Alexandria" panose="020B0604020202020204" charset="-78"/>
              </a:rPr>
              <a:t>chased</a:t>
            </a:r>
            <a:r>
              <a:rPr lang="pl-PL" sz="1500">
                <a:latin typeface="Alexandria" panose="020B0604020202020204" charset="-78"/>
                <a:cs typeface="Alexandria" panose="020B0604020202020204" charset="-78"/>
              </a:rPr>
              <a:t> the </a:t>
            </a:r>
            <a:r>
              <a:rPr lang="pl-PL" sz="1500" b="1">
                <a:solidFill>
                  <a:schemeClr val="bg2">
                    <a:lumMod val="50000"/>
                  </a:schemeClr>
                </a:solidFill>
                <a:latin typeface="Alexandria" panose="020B0604020202020204" charset="-78"/>
                <a:cs typeface="Alexandria" panose="020B0604020202020204" charset="-78"/>
              </a:rPr>
              <a:t>dog</a:t>
            </a:r>
          </a:p>
        </p:txBody>
      </p:sp>
      <p:cxnSp>
        <p:nvCxnSpPr>
          <p:cNvPr id="7" name="Łącznik prosty 6">
            <a:extLst>
              <a:ext uri="{FF2B5EF4-FFF2-40B4-BE49-F238E27FC236}">
                <a16:creationId xmlns:a16="http://schemas.microsoft.com/office/drawing/2014/main" id="{6656C3EF-4C06-695E-4EAA-47C0E011B69F}"/>
              </a:ext>
            </a:extLst>
          </p:cNvPr>
          <p:cNvCxnSpPr>
            <a:cxnSpLocks/>
          </p:cNvCxnSpPr>
          <p:nvPr/>
        </p:nvCxnSpPr>
        <p:spPr>
          <a:xfrm>
            <a:off x="6086991" y="3994638"/>
            <a:ext cx="1647093"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Łącznik prosty 7">
            <a:extLst>
              <a:ext uri="{FF2B5EF4-FFF2-40B4-BE49-F238E27FC236}">
                <a16:creationId xmlns:a16="http://schemas.microsoft.com/office/drawing/2014/main" id="{29B692B1-F61A-F445-E7AF-209166CF6FE4}"/>
              </a:ext>
            </a:extLst>
          </p:cNvPr>
          <p:cNvCxnSpPr>
            <a:cxnSpLocks/>
          </p:cNvCxnSpPr>
          <p:nvPr/>
        </p:nvCxnSpPr>
        <p:spPr>
          <a:xfrm flipV="1">
            <a:off x="6086991" y="2438790"/>
            <a:ext cx="0" cy="1555848"/>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Łącznik prosty 13">
            <a:extLst>
              <a:ext uri="{FF2B5EF4-FFF2-40B4-BE49-F238E27FC236}">
                <a16:creationId xmlns:a16="http://schemas.microsoft.com/office/drawing/2014/main" id="{A3C474B5-81EE-205C-EC0F-E68031C68CC3}"/>
              </a:ext>
            </a:extLst>
          </p:cNvPr>
          <p:cNvCxnSpPr>
            <a:cxnSpLocks/>
          </p:cNvCxnSpPr>
          <p:nvPr/>
        </p:nvCxnSpPr>
        <p:spPr>
          <a:xfrm flipV="1">
            <a:off x="6086990" y="3493477"/>
            <a:ext cx="1486118" cy="501161"/>
          </a:xfrm>
          <a:prstGeom prst="line">
            <a:avLst/>
          </a:prstGeom>
          <a:ln w="38100" cap="flat" cmpd="sng" algn="ctr">
            <a:solidFill>
              <a:schemeClr val="accent1">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Łącznik prosty 16">
            <a:extLst>
              <a:ext uri="{FF2B5EF4-FFF2-40B4-BE49-F238E27FC236}">
                <a16:creationId xmlns:a16="http://schemas.microsoft.com/office/drawing/2014/main" id="{D91E18F7-7819-BB73-DCA9-2B11272A67D5}"/>
              </a:ext>
            </a:extLst>
          </p:cNvPr>
          <p:cNvCxnSpPr>
            <a:cxnSpLocks/>
          </p:cNvCxnSpPr>
          <p:nvPr/>
        </p:nvCxnSpPr>
        <p:spPr>
          <a:xfrm flipV="1">
            <a:off x="6086989" y="3130062"/>
            <a:ext cx="559996" cy="864577"/>
          </a:xfrm>
          <a:prstGeom prst="line">
            <a:avLst/>
          </a:prstGeom>
          <a:ln w="38100"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pole tekstowe 19">
            <a:extLst>
              <a:ext uri="{FF2B5EF4-FFF2-40B4-BE49-F238E27FC236}">
                <a16:creationId xmlns:a16="http://schemas.microsoft.com/office/drawing/2014/main" id="{2E7A7DF8-0EBD-6AD6-AED8-2148992E75C8}"/>
              </a:ext>
            </a:extLst>
          </p:cNvPr>
          <p:cNvSpPr txBox="1"/>
          <p:nvPr/>
        </p:nvSpPr>
        <p:spPr>
          <a:xfrm>
            <a:off x="6270053" y="2758149"/>
            <a:ext cx="559996" cy="323165"/>
          </a:xfrm>
          <a:prstGeom prst="rect">
            <a:avLst/>
          </a:prstGeom>
          <a:noFill/>
          <a:ln>
            <a:noFill/>
          </a:ln>
        </p:spPr>
        <p:txBody>
          <a:bodyPr wrap="square" rtlCol="0">
            <a:spAutoFit/>
          </a:bodyPr>
          <a:lstStyle/>
          <a:p>
            <a:r>
              <a:rPr lang="pl-PL" sz="1500" b="1" err="1">
                <a:solidFill>
                  <a:schemeClr val="bg1">
                    <a:lumMod val="75000"/>
                  </a:schemeClr>
                </a:solidFill>
                <a:latin typeface="Alexandria" panose="020B0604020202020204" charset="-78"/>
                <a:cs typeface="Alexandria" panose="020B0604020202020204" charset="-78"/>
              </a:rPr>
              <a:t>pig</a:t>
            </a:r>
            <a:endParaRPr lang="pl-PL" sz="1500" b="1">
              <a:solidFill>
                <a:schemeClr val="bg2">
                  <a:lumMod val="50000"/>
                </a:schemeClr>
              </a:solidFill>
              <a:latin typeface="Alexandria" panose="020B0604020202020204" charset="-78"/>
              <a:cs typeface="Alexandria" panose="020B0604020202020204" charset="-78"/>
            </a:endParaRPr>
          </a:p>
        </p:txBody>
      </p:sp>
      <p:sp>
        <p:nvSpPr>
          <p:cNvPr id="21" name="pole tekstowe 20">
            <a:extLst>
              <a:ext uri="{FF2B5EF4-FFF2-40B4-BE49-F238E27FC236}">
                <a16:creationId xmlns:a16="http://schemas.microsoft.com/office/drawing/2014/main" id="{9DF3134D-B90B-CF22-59C5-26ED1EA805B2}"/>
              </a:ext>
            </a:extLst>
          </p:cNvPr>
          <p:cNvSpPr txBox="1"/>
          <p:nvPr/>
        </p:nvSpPr>
        <p:spPr>
          <a:xfrm>
            <a:off x="7013112" y="3125813"/>
            <a:ext cx="559996" cy="323165"/>
          </a:xfrm>
          <a:prstGeom prst="rect">
            <a:avLst/>
          </a:prstGeom>
          <a:noFill/>
          <a:ln>
            <a:noFill/>
          </a:ln>
        </p:spPr>
        <p:txBody>
          <a:bodyPr wrap="square" rtlCol="0">
            <a:spAutoFit/>
          </a:bodyPr>
          <a:lstStyle/>
          <a:p>
            <a:r>
              <a:rPr lang="pl-PL" sz="1500" b="1">
                <a:solidFill>
                  <a:schemeClr val="bg2">
                    <a:lumMod val="50000"/>
                  </a:schemeClr>
                </a:solidFill>
                <a:latin typeface="Alexandria" panose="020B0604020202020204" charset="-78"/>
                <a:cs typeface="Alexandria" panose="020B0604020202020204" charset="-78"/>
              </a:rPr>
              <a:t>dog</a:t>
            </a:r>
          </a:p>
        </p:txBody>
      </p:sp>
      <p:sp>
        <p:nvSpPr>
          <p:cNvPr id="22" name="pole tekstowe 21">
            <a:extLst>
              <a:ext uri="{FF2B5EF4-FFF2-40B4-BE49-F238E27FC236}">
                <a16:creationId xmlns:a16="http://schemas.microsoft.com/office/drawing/2014/main" id="{3D01A573-D85B-35A0-2DA0-7138AE085257}"/>
              </a:ext>
            </a:extLst>
          </p:cNvPr>
          <p:cNvSpPr txBox="1"/>
          <p:nvPr/>
        </p:nvSpPr>
        <p:spPr>
          <a:xfrm>
            <a:off x="233707" y="4059792"/>
            <a:ext cx="4762842" cy="246221"/>
          </a:xfrm>
          <a:prstGeom prst="rect">
            <a:avLst/>
          </a:prstGeom>
          <a:noFill/>
        </p:spPr>
        <p:txBody>
          <a:bodyPr wrap="none" rtlCol="0">
            <a:spAutoFit/>
          </a:bodyPr>
          <a:lstStyle/>
          <a:p>
            <a:r>
              <a:rPr lang="pl-PL" sz="1000" err="1"/>
              <a:t>Figure</a:t>
            </a:r>
            <a:r>
              <a:rPr lang="pl-PL" sz="1000"/>
              <a:t> 3: Transformer </a:t>
            </a:r>
            <a:r>
              <a:rPr lang="pl-PL" sz="1000" err="1"/>
              <a:t>architecture</a:t>
            </a:r>
            <a:r>
              <a:rPr lang="pl-PL" sz="1000"/>
              <a:t> with </a:t>
            </a:r>
            <a:r>
              <a:rPr lang="pl-PL" sz="1000" err="1"/>
              <a:t>positional</a:t>
            </a:r>
            <a:r>
              <a:rPr lang="pl-PL" sz="1000"/>
              <a:t> </a:t>
            </a:r>
            <a:r>
              <a:rPr lang="pl-PL" sz="1000" err="1"/>
              <a:t>embdeddings</a:t>
            </a:r>
            <a:r>
              <a:rPr lang="pl-PL" sz="1000"/>
              <a:t> </a:t>
            </a:r>
            <a:r>
              <a:rPr lang="pl-PL" sz="1000" err="1"/>
              <a:t>highlighted</a:t>
            </a:r>
            <a:r>
              <a:rPr lang="pl-PL" sz="1000"/>
              <a:t>. [3][4]</a:t>
            </a:r>
          </a:p>
        </p:txBody>
      </p:sp>
    </p:spTree>
    <p:extLst>
      <p:ext uri="{BB962C8B-B14F-4D97-AF65-F5344CB8AC3E}">
        <p14:creationId xmlns:p14="http://schemas.microsoft.com/office/powerpoint/2010/main" val="3985270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160824EA-A607-86DE-28F1-4FC836946DB4}"/>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54AA361F-1A8F-CC1E-F991-EA9D85579B17}"/>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r>
              <a:rPr lang="pl-PL" err="1"/>
              <a:t>Pre-training</a:t>
            </a:r>
            <a:br>
              <a:rPr lang="pl-PL"/>
            </a:br>
            <a:endParaRPr/>
          </a:p>
        </p:txBody>
      </p:sp>
      <p:sp>
        <p:nvSpPr>
          <p:cNvPr id="235" name="Google Shape;235;p39">
            <a:extLst>
              <a:ext uri="{FF2B5EF4-FFF2-40B4-BE49-F238E27FC236}">
                <a16:creationId xmlns:a16="http://schemas.microsoft.com/office/drawing/2014/main" id="{E219DAE1-FF1B-A8F3-4212-26EA3A3C10E8}"/>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pl-PL"/>
              <a:t>3</a:t>
            </a:r>
            <a:endParaRPr/>
          </a:p>
        </p:txBody>
      </p:sp>
    </p:spTree>
    <p:extLst>
      <p:ext uri="{BB962C8B-B14F-4D97-AF65-F5344CB8AC3E}">
        <p14:creationId xmlns:p14="http://schemas.microsoft.com/office/powerpoint/2010/main" val="2991620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a 5" descr="Dokument z wypełnieniem pełnym">
            <a:extLst>
              <a:ext uri="{FF2B5EF4-FFF2-40B4-BE49-F238E27FC236}">
                <a16:creationId xmlns:a16="http://schemas.microsoft.com/office/drawing/2014/main" id="{52484B66-5C9E-81B4-8B57-6E1F557F05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092" y="910981"/>
            <a:ext cx="676032" cy="676032"/>
          </a:xfrm>
          <a:prstGeom prst="rect">
            <a:avLst/>
          </a:prstGeom>
        </p:spPr>
      </p:pic>
      <p:pic>
        <p:nvPicPr>
          <p:cNvPr id="9" name="Grafika 8" descr="Dokument z wypełnieniem pełnym">
            <a:extLst>
              <a:ext uri="{FF2B5EF4-FFF2-40B4-BE49-F238E27FC236}">
                <a16:creationId xmlns:a16="http://schemas.microsoft.com/office/drawing/2014/main" id="{C9B41B91-5374-F0A2-9222-000FD7216D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8428" y="3023954"/>
            <a:ext cx="676032" cy="676032"/>
          </a:xfrm>
          <a:prstGeom prst="rect">
            <a:avLst/>
          </a:prstGeom>
        </p:spPr>
      </p:pic>
      <p:pic>
        <p:nvPicPr>
          <p:cNvPr id="10" name="Picture 14">
            <a:extLst>
              <a:ext uri="{FF2B5EF4-FFF2-40B4-BE49-F238E27FC236}">
                <a16:creationId xmlns:a16="http://schemas.microsoft.com/office/drawing/2014/main" id="{F90C3657-184E-CAFD-4C13-328AF9D7D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77" y="1172052"/>
            <a:ext cx="245261" cy="1538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descr="Flaga Wielkiej Brytanii w proporcjach 1:2">
            <a:extLst>
              <a:ext uri="{FF2B5EF4-FFF2-40B4-BE49-F238E27FC236}">
                <a16:creationId xmlns:a16="http://schemas.microsoft.com/office/drawing/2014/main" id="{EA068417-61E7-C785-40AD-E4B255D0B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0296" y="3220320"/>
            <a:ext cx="307778" cy="1538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2" descr="Flaga i bandera narodowa">
            <a:extLst>
              <a:ext uri="{FF2B5EF4-FFF2-40B4-BE49-F238E27FC236}">
                <a16:creationId xmlns:a16="http://schemas.microsoft.com/office/drawing/2014/main" id="{358FBD8A-1D3F-8D3F-2A79-39D5F7F9F2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8778" y="3426936"/>
            <a:ext cx="290813" cy="1538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3" name="pole tekstowe 12">
            <a:extLst>
              <a:ext uri="{FF2B5EF4-FFF2-40B4-BE49-F238E27FC236}">
                <a16:creationId xmlns:a16="http://schemas.microsoft.com/office/drawing/2014/main" id="{5CFC019D-0E63-E7DC-A5F7-4F811879077A}"/>
              </a:ext>
            </a:extLst>
          </p:cNvPr>
          <p:cNvSpPr txBox="1"/>
          <p:nvPr/>
        </p:nvSpPr>
        <p:spPr>
          <a:xfrm>
            <a:off x="1039019" y="1087415"/>
            <a:ext cx="1391566" cy="323165"/>
          </a:xfrm>
          <a:prstGeom prst="rect">
            <a:avLst/>
          </a:prstGeom>
          <a:noFill/>
          <a:ln>
            <a:noFill/>
          </a:ln>
        </p:spPr>
        <p:txBody>
          <a:bodyPr wrap="square" rtlCol="0">
            <a:spAutoFit/>
          </a:bodyPr>
          <a:lstStyle/>
          <a:p>
            <a:r>
              <a:rPr lang="pl-PL" sz="1500" b="1" err="1">
                <a:solidFill>
                  <a:schemeClr val="bg2">
                    <a:lumMod val="50000"/>
                  </a:schemeClr>
                </a:solidFill>
                <a:latin typeface="Alexandria" panose="020B0604020202020204" charset="-78"/>
                <a:cs typeface="Alexandria" panose="020B0604020202020204" charset="-78"/>
              </a:rPr>
              <a:t>SpeakLeash</a:t>
            </a:r>
            <a:endParaRPr lang="pl-PL" sz="1500" b="1">
              <a:solidFill>
                <a:schemeClr val="bg2">
                  <a:lumMod val="50000"/>
                </a:schemeClr>
              </a:solidFill>
              <a:latin typeface="Alexandria" panose="020B0604020202020204" charset="-78"/>
              <a:cs typeface="Alexandria" panose="020B0604020202020204" charset="-78"/>
            </a:endParaRPr>
          </a:p>
        </p:txBody>
      </p:sp>
      <p:sp>
        <p:nvSpPr>
          <p:cNvPr id="14" name="pole tekstowe 13">
            <a:extLst>
              <a:ext uri="{FF2B5EF4-FFF2-40B4-BE49-F238E27FC236}">
                <a16:creationId xmlns:a16="http://schemas.microsoft.com/office/drawing/2014/main" id="{C32C07B6-7C49-D269-1CE8-61909D547771}"/>
              </a:ext>
            </a:extLst>
          </p:cNvPr>
          <p:cNvSpPr txBox="1"/>
          <p:nvPr/>
        </p:nvSpPr>
        <p:spPr>
          <a:xfrm>
            <a:off x="4263355" y="3228038"/>
            <a:ext cx="1391566" cy="323165"/>
          </a:xfrm>
          <a:prstGeom prst="rect">
            <a:avLst/>
          </a:prstGeom>
          <a:noFill/>
          <a:ln>
            <a:noFill/>
          </a:ln>
        </p:spPr>
        <p:txBody>
          <a:bodyPr wrap="square" rtlCol="0">
            <a:spAutoFit/>
          </a:bodyPr>
          <a:lstStyle/>
          <a:p>
            <a:r>
              <a:rPr lang="pl-PL" sz="1500" b="1" err="1">
                <a:solidFill>
                  <a:schemeClr val="bg2">
                    <a:lumMod val="50000"/>
                  </a:schemeClr>
                </a:solidFill>
                <a:latin typeface="Alexandria" panose="020B0604020202020204" charset="-78"/>
                <a:cs typeface="Alexandria" panose="020B0604020202020204" charset="-78"/>
              </a:rPr>
              <a:t>SlimPajama</a:t>
            </a:r>
            <a:endParaRPr lang="pl-PL" sz="1500" b="1">
              <a:solidFill>
                <a:schemeClr val="bg2">
                  <a:lumMod val="50000"/>
                </a:schemeClr>
              </a:solidFill>
              <a:latin typeface="Alexandria" panose="020B0604020202020204" charset="-78"/>
              <a:cs typeface="Alexandria" panose="020B0604020202020204" charset="-78"/>
            </a:endParaRPr>
          </a:p>
        </p:txBody>
      </p:sp>
      <p:cxnSp>
        <p:nvCxnSpPr>
          <p:cNvPr id="16" name="Łącznik prosty ze strzałką 15">
            <a:extLst>
              <a:ext uri="{FF2B5EF4-FFF2-40B4-BE49-F238E27FC236}">
                <a16:creationId xmlns:a16="http://schemas.microsoft.com/office/drawing/2014/main" id="{B656C299-1C05-169F-EFDD-A75186CCD8F6}"/>
              </a:ext>
            </a:extLst>
          </p:cNvPr>
          <p:cNvCxnSpPr>
            <a:cxnSpLocks/>
          </p:cNvCxnSpPr>
          <p:nvPr/>
        </p:nvCxnSpPr>
        <p:spPr>
          <a:xfrm flipH="1">
            <a:off x="5785364" y="3401234"/>
            <a:ext cx="458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Łącznik prosty ze strzałką 16">
            <a:extLst>
              <a:ext uri="{FF2B5EF4-FFF2-40B4-BE49-F238E27FC236}">
                <a16:creationId xmlns:a16="http://schemas.microsoft.com/office/drawing/2014/main" id="{561DC814-9BA5-ABD0-F0E6-6A0C98C470EA}"/>
              </a:ext>
            </a:extLst>
          </p:cNvPr>
          <p:cNvCxnSpPr>
            <a:cxnSpLocks/>
          </p:cNvCxnSpPr>
          <p:nvPr/>
        </p:nvCxnSpPr>
        <p:spPr>
          <a:xfrm>
            <a:off x="2430585" y="1248996"/>
            <a:ext cx="406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Grafika 19" descr="Magiczna różdżka (automatyczne) z wypełnieniem pełnym">
            <a:extLst>
              <a:ext uri="{FF2B5EF4-FFF2-40B4-BE49-F238E27FC236}">
                <a16:creationId xmlns:a16="http://schemas.microsoft.com/office/drawing/2014/main" id="{DD3BEC07-EC49-6D38-7E3C-5C6043A76B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5866" y="966178"/>
            <a:ext cx="620835" cy="620835"/>
          </a:xfrm>
          <a:prstGeom prst="rect">
            <a:avLst/>
          </a:prstGeom>
        </p:spPr>
      </p:pic>
      <p:sp>
        <p:nvSpPr>
          <p:cNvPr id="21" name="pole tekstowe 20">
            <a:extLst>
              <a:ext uri="{FF2B5EF4-FFF2-40B4-BE49-F238E27FC236}">
                <a16:creationId xmlns:a16="http://schemas.microsoft.com/office/drawing/2014/main" id="{622B9FF6-669A-731B-B3F8-368948E2F6FC}"/>
              </a:ext>
            </a:extLst>
          </p:cNvPr>
          <p:cNvSpPr txBox="1"/>
          <p:nvPr/>
        </p:nvSpPr>
        <p:spPr>
          <a:xfrm>
            <a:off x="3464665" y="995080"/>
            <a:ext cx="2412505" cy="507831"/>
          </a:xfrm>
          <a:prstGeom prst="rect">
            <a:avLst/>
          </a:prstGeom>
          <a:noFill/>
        </p:spPr>
        <p:txBody>
          <a:bodyPr wrap="square" rtlCol="0">
            <a:spAutoFit/>
          </a:bodyPr>
          <a:lstStyle/>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Remove</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personal</a:t>
            </a:r>
            <a:r>
              <a:rPr lang="pl-PL" sz="900">
                <a:latin typeface="Alexandria" panose="020B0604020202020204" charset="-78"/>
                <a:cs typeface="Alexandria" panose="020B0604020202020204" charset="-78"/>
              </a:rPr>
              <a:t> data</a:t>
            </a:r>
          </a:p>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Remove</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damaged</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fragments</a:t>
            </a:r>
            <a:endParaRPr lang="pl-PL" sz="900">
              <a:latin typeface="Alexandria" panose="020B0604020202020204" charset="-78"/>
              <a:cs typeface="Alexandria" panose="020B0604020202020204" charset="-78"/>
            </a:endParaRPr>
          </a:p>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Fix</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encoding</a:t>
            </a:r>
            <a:endParaRPr lang="pl-PL" sz="900">
              <a:latin typeface="Alexandria" panose="020B0604020202020204" charset="-78"/>
              <a:cs typeface="Alexandria" panose="020B0604020202020204" charset="-78"/>
            </a:endParaRPr>
          </a:p>
        </p:txBody>
      </p:sp>
      <p:sp>
        <p:nvSpPr>
          <p:cNvPr id="22" name="pole tekstowe 21">
            <a:extLst>
              <a:ext uri="{FF2B5EF4-FFF2-40B4-BE49-F238E27FC236}">
                <a16:creationId xmlns:a16="http://schemas.microsoft.com/office/drawing/2014/main" id="{415B575B-2685-0A11-4595-C9D555EA0F37}"/>
              </a:ext>
            </a:extLst>
          </p:cNvPr>
          <p:cNvSpPr txBox="1"/>
          <p:nvPr/>
        </p:nvSpPr>
        <p:spPr>
          <a:xfrm>
            <a:off x="908304" y="861155"/>
            <a:ext cx="2412505" cy="230832"/>
          </a:xfrm>
          <a:prstGeom prst="rect">
            <a:avLst/>
          </a:prstGeom>
          <a:noFill/>
        </p:spPr>
        <p:txBody>
          <a:bodyPr wrap="square" rtlCol="0">
            <a:spAutoFit/>
          </a:bodyPr>
          <a:lstStyle/>
          <a:p>
            <a:r>
              <a:rPr lang="pl-PL" sz="900">
                <a:latin typeface="Alexandria" panose="020B0604020202020204" charset="-78"/>
                <a:cs typeface="Alexandria" panose="020B0604020202020204" charset="-78"/>
              </a:rPr>
              <a:t>* 18 milion </a:t>
            </a:r>
            <a:r>
              <a:rPr lang="pl-PL" sz="900" err="1">
                <a:latin typeface="Alexandria" panose="020B0604020202020204" charset="-78"/>
                <a:cs typeface="Alexandria" panose="020B0604020202020204" charset="-78"/>
              </a:rPr>
              <a:t>documents</a:t>
            </a:r>
            <a:endParaRPr lang="pl-PL" sz="900">
              <a:latin typeface="Alexandria" panose="020B0604020202020204" charset="-78"/>
              <a:cs typeface="Alexandria" panose="020B0604020202020204" charset="-78"/>
            </a:endParaRPr>
          </a:p>
        </p:txBody>
      </p:sp>
      <p:cxnSp>
        <p:nvCxnSpPr>
          <p:cNvPr id="23" name="Łącznik prosty ze strzałką 22">
            <a:extLst>
              <a:ext uri="{FF2B5EF4-FFF2-40B4-BE49-F238E27FC236}">
                <a16:creationId xmlns:a16="http://schemas.microsoft.com/office/drawing/2014/main" id="{F66BD60A-B83C-3357-1091-D05C1FCFC885}"/>
              </a:ext>
            </a:extLst>
          </p:cNvPr>
          <p:cNvCxnSpPr>
            <a:cxnSpLocks/>
          </p:cNvCxnSpPr>
          <p:nvPr/>
        </p:nvCxnSpPr>
        <p:spPr>
          <a:xfrm>
            <a:off x="5673970" y="1239960"/>
            <a:ext cx="406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Grafika 24" descr="Pole wyboru z krzyżykiem z wypełnieniem pełnym">
            <a:extLst>
              <a:ext uri="{FF2B5EF4-FFF2-40B4-BE49-F238E27FC236}">
                <a16:creationId xmlns:a16="http://schemas.microsoft.com/office/drawing/2014/main" id="{93937C52-B4F8-DDF8-CBBA-39F411850D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0370" y="861155"/>
            <a:ext cx="804253" cy="804253"/>
          </a:xfrm>
          <a:prstGeom prst="rect">
            <a:avLst/>
          </a:prstGeom>
        </p:spPr>
      </p:pic>
      <p:sp>
        <p:nvSpPr>
          <p:cNvPr id="26" name="pole tekstowe 25">
            <a:extLst>
              <a:ext uri="{FF2B5EF4-FFF2-40B4-BE49-F238E27FC236}">
                <a16:creationId xmlns:a16="http://schemas.microsoft.com/office/drawing/2014/main" id="{4CBF2923-0D31-56C7-1991-E1A486A7646A}"/>
              </a:ext>
            </a:extLst>
          </p:cNvPr>
          <p:cNvSpPr txBox="1"/>
          <p:nvPr/>
        </p:nvSpPr>
        <p:spPr>
          <a:xfrm>
            <a:off x="6731495" y="1078615"/>
            <a:ext cx="2412505" cy="369332"/>
          </a:xfrm>
          <a:prstGeom prst="rect">
            <a:avLst/>
          </a:prstGeom>
          <a:noFill/>
        </p:spPr>
        <p:txBody>
          <a:bodyPr wrap="square" rtlCol="0">
            <a:spAutoFit/>
          </a:bodyPr>
          <a:lstStyle/>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Annotate</a:t>
            </a:r>
            <a:r>
              <a:rPr lang="pl-PL" sz="900">
                <a:latin typeface="Alexandria" panose="020B0604020202020204" charset="-78"/>
                <a:cs typeface="Alexandria" panose="020B0604020202020204" charset="-78"/>
              </a:rPr>
              <a:t> 10000 </a:t>
            </a:r>
            <a:r>
              <a:rPr lang="pl-PL" sz="900" err="1">
                <a:latin typeface="Alexandria" panose="020B0604020202020204" charset="-78"/>
                <a:cs typeface="Alexandria" panose="020B0604020202020204" charset="-78"/>
              </a:rPr>
              <a:t>documents</a:t>
            </a:r>
            <a:endParaRPr lang="pl-PL" sz="900">
              <a:latin typeface="Alexandria" panose="020B0604020202020204" charset="-78"/>
              <a:cs typeface="Alexandria" panose="020B0604020202020204" charset="-78"/>
            </a:endParaRPr>
          </a:p>
          <a:p>
            <a:pPr marL="285750" indent="-285750">
              <a:buFont typeface="Arial" panose="020B0604020202020204" pitchFamily="34" charset="0"/>
              <a:buChar char="•"/>
            </a:pPr>
            <a:r>
              <a:rPr lang="pl-PL" sz="900">
                <a:latin typeface="Alexandria" panose="020B0604020202020204" charset="-78"/>
                <a:cs typeface="Alexandria" panose="020B0604020202020204" charset="-78"/>
              </a:rPr>
              <a:t>LOW MEDIUM HIGH </a:t>
            </a:r>
            <a:r>
              <a:rPr lang="pl-PL" sz="900" err="1">
                <a:latin typeface="Alexandria" panose="020B0604020202020204" charset="-78"/>
                <a:cs typeface="Alexandria" panose="020B0604020202020204" charset="-78"/>
              </a:rPr>
              <a:t>quality</a:t>
            </a:r>
            <a:endParaRPr lang="pl-PL" sz="900">
              <a:latin typeface="Alexandria" panose="020B0604020202020204" charset="-78"/>
              <a:cs typeface="Alexandria" panose="020B0604020202020204" charset="-78"/>
            </a:endParaRPr>
          </a:p>
        </p:txBody>
      </p:sp>
      <p:cxnSp>
        <p:nvCxnSpPr>
          <p:cNvPr id="27" name="Łącznik prosty ze strzałką 26">
            <a:extLst>
              <a:ext uri="{FF2B5EF4-FFF2-40B4-BE49-F238E27FC236}">
                <a16:creationId xmlns:a16="http://schemas.microsoft.com/office/drawing/2014/main" id="{603130B9-3D5D-3F07-5A26-4358786A94CB}"/>
              </a:ext>
            </a:extLst>
          </p:cNvPr>
          <p:cNvCxnSpPr>
            <a:cxnSpLocks/>
          </p:cNvCxnSpPr>
          <p:nvPr/>
        </p:nvCxnSpPr>
        <p:spPr>
          <a:xfrm>
            <a:off x="7359408" y="1665408"/>
            <a:ext cx="0" cy="401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Grafika 31" descr="Drzewo liściaste z wypełnieniem pełnym">
            <a:extLst>
              <a:ext uri="{FF2B5EF4-FFF2-40B4-BE49-F238E27FC236}">
                <a16:creationId xmlns:a16="http://schemas.microsoft.com/office/drawing/2014/main" id="{3D663413-12EC-7B67-52C3-83B4215E60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06006" y="2216322"/>
            <a:ext cx="706804" cy="706804"/>
          </a:xfrm>
          <a:prstGeom prst="rect">
            <a:avLst/>
          </a:prstGeom>
        </p:spPr>
      </p:pic>
      <p:sp>
        <p:nvSpPr>
          <p:cNvPr id="33" name="pole tekstowe 32">
            <a:extLst>
              <a:ext uri="{FF2B5EF4-FFF2-40B4-BE49-F238E27FC236}">
                <a16:creationId xmlns:a16="http://schemas.microsoft.com/office/drawing/2014/main" id="{574C8B09-FFB0-D0BE-7B55-071B86D85651}"/>
              </a:ext>
            </a:extLst>
          </p:cNvPr>
          <p:cNvSpPr txBox="1"/>
          <p:nvPr/>
        </p:nvSpPr>
        <p:spPr>
          <a:xfrm>
            <a:off x="6386644" y="3072509"/>
            <a:ext cx="2412505" cy="646331"/>
          </a:xfrm>
          <a:prstGeom prst="rect">
            <a:avLst/>
          </a:prstGeom>
          <a:noFill/>
        </p:spPr>
        <p:txBody>
          <a:bodyPr wrap="square" rtlCol="0">
            <a:spAutoFit/>
          </a:bodyPr>
          <a:lstStyle/>
          <a:p>
            <a:pPr marL="285750" indent="-285750">
              <a:buFont typeface="Arial" panose="020B0604020202020204" pitchFamily="34" charset="0"/>
              <a:buChar char="•"/>
            </a:pPr>
            <a:r>
              <a:rPr lang="pl-PL" sz="900">
                <a:latin typeface="Alexandria" panose="020B0604020202020204" charset="-78"/>
                <a:cs typeface="Alexandria" panose="020B0604020202020204" charset="-78"/>
              </a:rPr>
              <a:t>Train </a:t>
            </a:r>
            <a:r>
              <a:rPr lang="pl-PL" sz="900" err="1">
                <a:latin typeface="Alexandria" panose="020B0604020202020204" charset="-78"/>
                <a:cs typeface="Alexandria" panose="020B0604020202020204" charset="-78"/>
              </a:rPr>
              <a:t>XGBoost</a:t>
            </a:r>
            <a:r>
              <a:rPr lang="pl-PL" sz="900">
                <a:latin typeface="Alexandria" panose="020B0604020202020204" charset="-78"/>
                <a:cs typeface="Alexandria" panose="020B0604020202020204" charset="-78"/>
              </a:rPr>
              <a:t> on 9000</a:t>
            </a:r>
          </a:p>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Check</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treshold</a:t>
            </a:r>
            <a:r>
              <a:rPr lang="pl-PL" sz="900">
                <a:latin typeface="Alexandria" panose="020B0604020202020204" charset="-78"/>
                <a:cs typeface="Alexandria" panose="020B0604020202020204" charset="-78"/>
              </a:rPr>
              <a:t> on 1000</a:t>
            </a:r>
          </a:p>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Leave</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only</a:t>
            </a:r>
            <a:r>
              <a:rPr lang="pl-PL" sz="900">
                <a:latin typeface="Alexandria" panose="020B0604020202020204" charset="-78"/>
                <a:cs typeface="Alexandria" panose="020B0604020202020204" charset="-78"/>
              </a:rPr>
              <a:t> HIGH </a:t>
            </a:r>
            <a:r>
              <a:rPr lang="pl-PL" sz="900" err="1">
                <a:latin typeface="Alexandria" panose="020B0604020202020204" charset="-78"/>
                <a:cs typeface="Alexandria" panose="020B0604020202020204" charset="-78"/>
              </a:rPr>
              <a:t>quality</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over</a:t>
            </a:r>
            <a:r>
              <a:rPr lang="pl-PL" sz="900">
                <a:latin typeface="Alexandria" panose="020B0604020202020204" charset="-78"/>
                <a:cs typeface="Alexandria" panose="020B0604020202020204" charset="-78"/>
              </a:rPr>
              <a:t> 90% </a:t>
            </a:r>
            <a:r>
              <a:rPr lang="pl-PL" sz="900" err="1">
                <a:latin typeface="Alexandria" panose="020B0604020202020204" charset="-78"/>
                <a:cs typeface="Alexandria" panose="020B0604020202020204" charset="-78"/>
              </a:rPr>
              <a:t>probability</a:t>
            </a:r>
            <a:endParaRPr lang="pl-PL" sz="900">
              <a:latin typeface="Alexandria" panose="020B0604020202020204" charset="-78"/>
              <a:cs typeface="Alexandria" panose="020B0604020202020204" charset="-78"/>
            </a:endParaRPr>
          </a:p>
        </p:txBody>
      </p:sp>
      <p:sp>
        <p:nvSpPr>
          <p:cNvPr id="38" name="pole tekstowe 37">
            <a:extLst>
              <a:ext uri="{FF2B5EF4-FFF2-40B4-BE49-F238E27FC236}">
                <a16:creationId xmlns:a16="http://schemas.microsoft.com/office/drawing/2014/main" id="{4936D54C-2CDA-9ED5-7BDB-E5303EB3BE05}"/>
              </a:ext>
            </a:extLst>
          </p:cNvPr>
          <p:cNvSpPr txBox="1"/>
          <p:nvPr/>
        </p:nvSpPr>
        <p:spPr>
          <a:xfrm>
            <a:off x="3634184" y="3755287"/>
            <a:ext cx="2412505" cy="230832"/>
          </a:xfrm>
          <a:prstGeom prst="rect">
            <a:avLst/>
          </a:prstGeom>
          <a:noFill/>
        </p:spPr>
        <p:txBody>
          <a:bodyPr wrap="square" rtlCol="0">
            <a:spAutoFit/>
          </a:bodyPr>
          <a:lstStyle/>
          <a:p>
            <a:pPr marL="285750" indent="-285750">
              <a:buFont typeface="Arial" panose="020B0604020202020204" pitchFamily="34" charset="0"/>
              <a:buChar char="•"/>
            </a:pPr>
            <a:r>
              <a:rPr lang="pl-PL" sz="900" err="1">
                <a:latin typeface="Alexandria" panose="020B0604020202020204" charset="-78"/>
                <a:cs typeface="Alexandria" panose="020B0604020202020204" charset="-78"/>
              </a:rPr>
              <a:t>Add</a:t>
            </a:r>
            <a:r>
              <a:rPr lang="pl-PL" sz="900">
                <a:latin typeface="Alexandria" panose="020B0604020202020204" charset="-78"/>
                <a:cs typeface="Alexandria" panose="020B0604020202020204" charset="-78"/>
              </a:rPr>
              <a:t> English </a:t>
            </a:r>
            <a:r>
              <a:rPr lang="pl-PL" sz="900" err="1">
                <a:latin typeface="Alexandria" panose="020B0604020202020204" charset="-78"/>
                <a:cs typeface="Alexandria" panose="020B0604020202020204" charset="-78"/>
              </a:rPr>
              <a:t>dataset</a:t>
            </a:r>
            <a:endParaRPr lang="pl-PL" sz="900">
              <a:latin typeface="Alexandria" panose="020B0604020202020204" charset="-78"/>
              <a:cs typeface="Alexandria" panose="020B0604020202020204" charset="-78"/>
            </a:endParaRPr>
          </a:p>
        </p:txBody>
      </p:sp>
      <p:cxnSp>
        <p:nvCxnSpPr>
          <p:cNvPr id="40" name="Łącznik prosty ze strzałką 39">
            <a:extLst>
              <a:ext uri="{FF2B5EF4-FFF2-40B4-BE49-F238E27FC236}">
                <a16:creationId xmlns:a16="http://schemas.microsoft.com/office/drawing/2014/main" id="{DB405DD2-501C-2DCA-ABD8-E288749E48BD}"/>
              </a:ext>
            </a:extLst>
          </p:cNvPr>
          <p:cNvCxnSpPr>
            <a:cxnSpLocks/>
          </p:cNvCxnSpPr>
          <p:nvPr/>
        </p:nvCxnSpPr>
        <p:spPr>
          <a:xfrm flipH="1">
            <a:off x="2724184" y="3426936"/>
            <a:ext cx="4582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2" name="Grafika 41" descr="Baza danych z wypełnieniem pełnym">
            <a:extLst>
              <a:ext uri="{FF2B5EF4-FFF2-40B4-BE49-F238E27FC236}">
                <a16:creationId xmlns:a16="http://schemas.microsoft.com/office/drawing/2014/main" id="{B9BD4B9F-F0E1-3462-7F62-E9BC4EAF3C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86195" y="2666425"/>
            <a:ext cx="914400" cy="914400"/>
          </a:xfrm>
          <a:prstGeom prst="rect">
            <a:avLst/>
          </a:prstGeom>
        </p:spPr>
      </p:pic>
      <p:pic>
        <p:nvPicPr>
          <p:cNvPr id="43" name="Grafika 42" descr="Baza danych z wypełnieniem pełnym">
            <a:extLst>
              <a:ext uri="{FF2B5EF4-FFF2-40B4-BE49-F238E27FC236}">
                <a16:creationId xmlns:a16="http://schemas.microsoft.com/office/drawing/2014/main" id="{68E58D7F-56EB-5CB0-EEE9-24FEF8486B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5701" y="2888372"/>
            <a:ext cx="914400" cy="914400"/>
          </a:xfrm>
          <a:prstGeom prst="rect">
            <a:avLst/>
          </a:prstGeom>
        </p:spPr>
      </p:pic>
      <p:sp>
        <p:nvSpPr>
          <p:cNvPr id="44" name="pole tekstowe 43">
            <a:extLst>
              <a:ext uri="{FF2B5EF4-FFF2-40B4-BE49-F238E27FC236}">
                <a16:creationId xmlns:a16="http://schemas.microsoft.com/office/drawing/2014/main" id="{245E48C8-CCD8-3F32-6150-8B6D6146CD60}"/>
              </a:ext>
            </a:extLst>
          </p:cNvPr>
          <p:cNvSpPr txBox="1"/>
          <p:nvPr/>
        </p:nvSpPr>
        <p:spPr>
          <a:xfrm>
            <a:off x="937142" y="3802772"/>
            <a:ext cx="2412505" cy="507831"/>
          </a:xfrm>
          <a:prstGeom prst="rect">
            <a:avLst/>
          </a:prstGeom>
          <a:noFill/>
        </p:spPr>
        <p:txBody>
          <a:bodyPr wrap="square" rtlCol="0">
            <a:spAutoFit/>
          </a:bodyPr>
          <a:lstStyle/>
          <a:p>
            <a:pPr marL="285750" indent="-285750">
              <a:buFont typeface="Arial" panose="020B0604020202020204" pitchFamily="34" charset="0"/>
              <a:buChar char="•"/>
            </a:pPr>
            <a:r>
              <a:rPr lang="pl-PL" sz="900" b="1">
                <a:latin typeface="Alexandria" panose="020B0604020202020204" charset="-78"/>
                <a:cs typeface="Alexandria" panose="020B0604020202020204" charset="-78"/>
              </a:rPr>
              <a:t>22</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billion</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Polish</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doc</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tokens</a:t>
            </a:r>
            <a:endParaRPr lang="pl-PL" sz="900">
              <a:latin typeface="Alexandria" panose="020B0604020202020204" charset="-78"/>
              <a:cs typeface="Alexandria" panose="020B0604020202020204" charset="-78"/>
            </a:endParaRPr>
          </a:p>
          <a:p>
            <a:pPr marL="285750" indent="-285750">
              <a:buFont typeface="Arial" panose="020B0604020202020204" pitchFamily="34" charset="0"/>
              <a:buChar char="•"/>
            </a:pPr>
            <a:r>
              <a:rPr lang="pl-PL" sz="900" b="1">
                <a:latin typeface="Alexandria" panose="020B0604020202020204" charset="-78"/>
                <a:cs typeface="Alexandria" panose="020B0604020202020204" charset="-78"/>
              </a:rPr>
              <a:t>14</a:t>
            </a:r>
            <a:r>
              <a:rPr lang="pl-PL" sz="900">
                <a:latin typeface="Alexandria" panose="020B0604020202020204" charset="-78"/>
                <a:cs typeface="Alexandria" panose="020B0604020202020204" charset="-78"/>
              </a:rPr>
              <a:t> bilion English </a:t>
            </a:r>
            <a:r>
              <a:rPr lang="pl-PL" sz="900" err="1">
                <a:latin typeface="Alexandria" panose="020B0604020202020204" charset="-78"/>
                <a:cs typeface="Alexandria" panose="020B0604020202020204" charset="-78"/>
              </a:rPr>
              <a:t>doc</a:t>
            </a:r>
            <a:r>
              <a:rPr lang="pl-PL" sz="900">
                <a:latin typeface="Alexandria" panose="020B0604020202020204" charset="-78"/>
                <a:cs typeface="Alexandria" panose="020B0604020202020204" charset="-78"/>
              </a:rPr>
              <a:t> </a:t>
            </a:r>
            <a:r>
              <a:rPr lang="pl-PL" sz="900" err="1">
                <a:latin typeface="Alexandria" panose="020B0604020202020204" charset="-78"/>
                <a:cs typeface="Alexandria" panose="020B0604020202020204" charset="-78"/>
              </a:rPr>
              <a:t>tokens</a:t>
            </a:r>
            <a:endParaRPr lang="pl-PL" sz="900">
              <a:latin typeface="Alexandria" panose="020B0604020202020204" charset="-78"/>
              <a:cs typeface="Alexandria" panose="020B0604020202020204" charset="-78"/>
            </a:endParaRPr>
          </a:p>
          <a:p>
            <a:pPr marL="285750" indent="-285750">
              <a:buFont typeface="Arial" panose="020B0604020202020204" pitchFamily="34" charset="0"/>
              <a:buChar char="•"/>
            </a:pPr>
            <a:r>
              <a:rPr lang="pl-PL" sz="900" b="1">
                <a:latin typeface="Alexandria" panose="020B0604020202020204" charset="-78"/>
                <a:cs typeface="Alexandria" panose="020B0604020202020204" charset="-78"/>
              </a:rPr>
              <a:t>36</a:t>
            </a:r>
            <a:r>
              <a:rPr lang="pl-PL" sz="900">
                <a:latin typeface="Alexandria" panose="020B0604020202020204" charset="-78"/>
                <a:cs typeface="Alexandria" panose="020B0604020202020204" charset="-78"/>
              </a:rPr>
              <a:t> bilion </a:t>
            </a:r>
            <a:r>
              <a:rPr lang="pl-PL" sz="900" err="1">
                <a:latin typeface="Alexandria" panose="020B0604020202020204" charset="-78"/>
                <a:cs typeface="Alexandria" panose="020B0604020202020204" charset="-78"/>
              </a:rPr>
              <a:t>tokens</a:t>
            </a:r>
            <a:r>
              <a:rPr lang="pl-PL" sz="900">
                <a:latin typeface="Alexandria" panose="020B0604020202020204" charset="-78"/>
                <a:cs typeface="Alexandria" panose="020B0604020202020204" charset="-78"/>
              </a:rPr>
              <a:t> in </a:t>
            </a:r>
            <a:r>
              <a:rPr lang="pl-PL" sz="900" err="1">
                <a:latin typeface="Alexandria" panose="020B0604020202020204" charset="-78"/>
                <a:cs typeface="Alexandria" panose="020B0604020202020204" charset="-78"/>
              </a:rPr>
              <a:t>summary</a:t>
            </a:r>
            <a:endParaRPr lang="pl-PL" sz="900">
              <a:latin typeface="Alexandria" panose="020B0604020202020204" charset="-78"/>
              <a:cs typeface="Alexandria" panose="020B0604020202020204" charset="-78"/>
            </a:endParaRPr>
          </a:p>
        </p:txBody>
      </p:sp>
    </p:spTree>
    <p:extLst>
      <p:ext uri="{BB962C8B-B14F-4D97-AF65-F5344CB8AC3E}">
        <p14:creationId xmlns:p14="http://schemas.microsoft.com/office/powerpoint/2010/main" val="275367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a:extLst>
              <a:ext uri="{FF2B5EF4-FFF2-40B4-BE49-F238E27FC236}">
                <a16:creationId xmlns:a16="http://schemas.microsoft.com/office/drawing/2014/main" id="{AC423544-69B7-0F29-E804-02E668254ACD}"/>
              </a:ext>
            </a:extLst>
          </p:cNvPr>
          <p:cNvSpPr>
            <a:spLocks noGrp="1"/>
          </p:cNvSpPr>
          <p:nvPr>
            <p:ph type="subTitle" idx="1"/>
          </p:nvPr>
        </p:nvSpPr>
        <p:spPr>
          <a:xfrm>
            <a:off x="3118200" y="1270835"/>
            <a:ext cx="2907600" cy="2179800"/>
          </a:xfrm>
        </p:spPr>
        <p:txBody>
          <a:bodyPr/>
          <a:lstStyle/>
          <a:p>
            <a:pPr>
              <a:lnSpc>
                <a:spcPct val="200000"/>
              </a:lnSpc>
              <a:buFont typeface="Arial" panose="020B0604020202020204" pitchFamily="34" charset="0"/>
              <a:buChar char="•"/>
            </a:pPr>
            <a:r>
              <a:rPr lang="pl-PL" err="1"/>
              <a:t>AdamW</a:t>
            </a:r>
            <a:r>
              <a:rPr lang="pl-PL"/>
              <a:t> </a:t>
            </a:r>
            <a:r>
              <a:rPr lang="pl-PL" err="1"/>
              <a:t>optimizer</a:t>
            </a:r>
            <a:r>
              <a:rPr lang="pl-PL"/>
              <a:t>: β1 = </a:t>
            </a:r>
            <a:r>
              <a:rPr lang="pl-PL" b="1"/>
              <a:t>0.9</a:t>
            </a:r>
            <a:r>
              <a:rPr lang="pl-PL"/>
              <a:t>, </a:t>
            </a:r>
            <a:r>
              <a:rPr lang="el-GR"/>
              <a:t>β</a:t>
            </a:r>
            <a:r>
              <a:rPr lang="pl-PL"/>
              <a:t>2 = </a:t>
            </a:r>
            <a:r>
              <a:rPr lang="pl-PL" b="1"/>
              <a:t>0.95</a:t>
            </a:r>
            <a:r>
              <a:rPr lang="pl-PL"/>
              <a:t>, </a:t>
            </a:r>
            <a:r>
              <a:rPr lang="pl-PL" err="1"/>
              <a:t>weight</a:t>
            </a:r>
            <a:r>
              <a:rPr lang="pl-PL"/>
              <a:t> </a:t>
            </a:r>
            <a:r>
              <a:rPr lang="pl-PL" err="1"/>
              <a:t>decay</a:t>
            </a:r>
            <a:r>
              <a:rPr lang="pl-PL"/>
              <a:t> =  </a:t>
            </a:r>
            <a:r>
              <a:rPr lang="pl-PL" b="1"/>
              <a:t>0.1</a:t>
            </a:r>
          </a:p>
          <a:p>
            <a:pPr>
              <a:lnSpc>
                <a:spcPct val="200000"/>
              </a:lnSpc>
              <a:buFont typeface="Arial" panose="020B0604020202020204" pitchFamily="34" charset="0"/>
              <a:buChar char="•"/>
            </a:pPr>
            <a:r>
              <a:rPr lang="pl-PL" b="1"/>
              <a:t>17350</a:t>
            </a:r>
            <a:r>
              <a:rPr lang="pl-PL"/>
              <a:t> </a:t>
            </a:r>
            <a:r>
              <a:rPr lang="pl-PL" err="1"/>
              <a:t>iterations</a:t>
            </a:r>
            <a:endParaRPr lang="pl-PL"/>
          </a:p>
          <a:p>
            <a:pPr>
              <a:lnSpc>
                <a:spcPct val="200000"/>
              </a:lnSpc>
              <a:buFont typeface="Arial" panose="020B0604020202020204" pitchFamily="34" charset="0"/>
              <a:buChar char="•"/>
            </a:pPr>
            <a:r>
              <a:rPr lang="pl-PL" err="1"/>
              <a:t>Batch</a:t>
            </a:r>
            <a:r>
              <a:rPr lang="pl-PL"/>
              <a:t> </a:t>
            </a:r>
            <a:r>
              <a:rPr lang="pl-PL" err="1"/>
              <a:t>size</a:t>
            </a:r>
            <a:r>
              <a:rPr lang="pl-PL"/>
              <a:t> = </a:t>
            </a:r>
            <a:r>
              <a:rPr lang="pl-PL" b="1"/>
              <a:t>256</a:t>
            </a:r>
          </a:p>
          <a:p>
            <a:pPr>
              <a:lnSpc>
                <a:spcPct val="200000"/>
              </a:lnSpc>
              <a:buFont typeface="Arial" panose="020B0604020202020204" pitchFamily="34" charset="0"/>
              <a:buChar char="•"/>
            </a:pPr>
            <a:r>
              <a:rPr lang="pl-PL" err="1"/>
              <a:t>Local</a:t>
            </a:r>
            <a:r>
              <a:rPr lang="pl-PL"/>
              <a:t> </a:t>
            </a:r>
            <a:r>
              <a:rPr lang="pl-PL" err="1"/>
              <a:t>batches</a:t>
            </a:r>
            <a:r>
              <a:rPr lang="pl-PL"/>
              <a:t> </a:t>
            </a:r>
            <a:r>
              <a:rPr lang="pl-PL" err="1"/>
              <a:t>size</a:t>
            </a:r>
            <a:r>
              <a:rPr lang="pl-PL"/>
              <a:t> = </a:t>
            </a:r>
            <a:r>
              <a:rPr lang="pl-PL" b="1"/>
              <a:t>4</a:t>
            </a:r>
          </a:p>
          <a:p>
            <a:pPr>
              <a:lnSpc>
                <a:spcPct val="200000"/>
              </a:lnSpc>
              <a:buFont typeface="Arial" panose="020B0604020202020204" pitchFamily="34" charset="0"/>
              <a:buChar char="•"/>
            </a:pPr>
            <a:r>
              <a:rPr lang="pl-PL" b="1"/>
              <a:t>36B</a:t>
            </a:r>
            <a:r>
              <a:rPr lang="pl-PL"/>
              <a:t> </a:t>
            </a:r>
            <a:r>
              <a:rPr lang="pl-PL" err="1"/>
              <a:t>tokens</a:t>
            </a:r>
            <a:r>
              <a:rPr lang="pl-PL"/>
              <a:t> </a:t>
            </a:r>
            <a:r>
              <a:rPr lang="pl-PL" err="1"/>
              <a:t>over</a:t>
            </a:r>
            <a:r>
              <a:rPr lang="pl-PL"/>
              <a:t> </a:t>
            </a:r>
            <a:r>
              <a:rPr lang="pl-PL" b="1"/>
              <a:t>2</a:t>
            </a:r>
            <a:r>
              <a:rPr lang="pl-PL"/>
              <a:t> </a:t>
            </a:r>
            <a:r>
              <a:rPr lang="pl-PL" err="1"/>
              <a:t>epochs</a:t>
            </a:r>
            <a:endParaRPr lang="pl-PL"/>
          </a:p>
          <a:p>
            <a:pPr>
              <a:lnSpc>
                <a:spcPct val="200000"/>
              </a:lnSpc>
              <a:buFont typeface="Arial" panose="020B0604020202020204" pitchFamily="34" charset="0"/>
              <a:buChar char="•"/>
            </a:pPr>
            <a:r>
              <a:rPr lang="pl-PL" err="1"/>
              <a:t>Context</a:t>
            </a:r>
            <a:r>
              <a:rPr lang="pl-PL"/>
              <a:t> </a:t>
            </a:r>
            <a:r>
              <a:rPr lang="pl-PL" err="1"/>
              <a:t>length</a:t>
            </a:r>
            <a:r>
              <a:rPr lang="pl-PL"/>
              <a:t> = </a:t>
            </a:r>
            <a:r>
              <a:rPr lang="pl-PL" b="1"/>
              <a:t>4096</a:t>
            </a:r>
          </a:p>
          <a:p>
            <a:pPr>
              <a:buFont typeface="Arial" panose="020B0604020202020204" pitchFamily="34" charset="0"/>
              <a:buChar char="•"/>
            </a:pPr>
            <a:endParaRPr lang="pl-PL"/>
          </a:p>
        </p:txBody>
      </p:sp>
      <p:sp>
        <p:nvSpPr>
          <p:cNvPr id="3" name="Tytuł 2">
            <a:extLst>
              <a:ext uri="{FF2B5EF4-FFF2-40B4-BE49-F238E27FC236}">
                <a16:creationId xmlns:a16="http://schemas.microsoft.com/office/drawing/2014/main" id="{5920F354-6553-F341-0A7F-CC0F18F2C978}"/>
              </a:ext>
            </a:extLst>
          </p:cNvPr>
          <p:cNvSpPr>
            <a:spLocks noGrp="1"/>
          </p:cNvSpPr>
          <p:nvPr>
            <p:ph type="title"/>
          </p:nvPr>
        </p:nvSpPr>
        <p:spPr/>
        <p:txBody>
          <a:bodyPr/>
          <a:lstStyle/>
          <a:p>
            <a:r>
              <a:rPr lang="pl-PL"/>
              <a:t>Training</a:t>
            </a:r>
          </a:p>
        </p:txBody>
      </p:sp>
    </p:spTree>
    <p:extLst>
      <p:ext uri="{BB962C8B-B14F-4D97-AF65-F5344CB8AC3E}">
        <p14:creationId xmlns:p14="http://schemas.microsoft.com/office/powerpoint/2010/main" val="70950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AEA93DC3-874B-27E7-2F3A-3A58CF119005}"/>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8F08A4AC-CDE6-18EC-137E-C4CC80261638}"/>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Post-Training</a:t>
            </a:r>
            <a:endParaRPr/>
          </a:p>
        </p:txBody>
      </p:sp>
      <p:sp>
        <p:nvSpPr>
          <p:cNvPr id="235" name="Google Shape;235;p39">
            <a:extLst>
              <a:ext uri="{FF2B5EF4-FFF2-40B4-BE49-F238E27FC236}">
                <a16:creationId xmlns:a16="http://schemas.microsoft.com/office/drawing/2014/main" id="{5898105B-6768-E6B7-552A-EA3EE2D42A81}"/>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pl-PL"/>
              <a:t>4</a:t>
            </a:r>
            <a:endParaRPr/>
          </a:p>
        </p:txBody>
      </p:sp>
    </p:spTree>
    <p:extLst>
      <p:ext uri="{BB962C8B-B14F-4D97-AF65-F5344CB8AC3E}">
        <p14:creationId xmlns:p14="http://schemas.microsoft.com/office/powerpoint/2010/main" val="14884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8261-3110-F5E0-1CFC-DC05D0F93F2B}"/>
              </a:ext>
            </a:extLst>
          </p:cNvPr>
          <p:cNvSpPr>
            <a:spLocks noGrp="1"/>
          </p:cNvSpPr>
          <p:nvPr>
            <p:ph type="title"/>
          </p:nvPr>
        </p:nvSpPr>
        <p:spPr/>
        <p:txBody>
          <a:bodyPr/>
          <a:lstStyle/>
          <a:p>
            <a:r>
              <a:rPr lang="en-US"/>
              <a:t>Datasets</a:t>
            </a:r>
          </a:p>
        </p:txBody>
      </p:sp>
      <p:grpSp>
        <p:nvGrpSpPr>
          <p:cNvPr id="51" name="Group 50">
            <a:extLst>
              <a:ext uri="{FF2B5EF4-FFF2-40B4-BE49-F238E27FC236}">
                <a16:creationId xmlns:a16="http://schemas.microsoft.com/office/drawing/2014/main" id="{77605626-305F-F340-5046-F7D7D148D1E1}"/>
              </a:ext>
            </a:extLst>
          </p:cNvPr>
          <p:cNvGrpSpPr/>
          <p:nvPr/>
        </p:nvGrpSpPr>
        <p:grpSpPr>
          <a:xfrm>
            <a:off x="1057768" y="2260188"/>
            <a:ext cx="1511160" cy="1602749"/>
            <a:chOff x="1345140" y="1771327"/>
            <a:chExt cx="1511160" cy="1602749"/>
          </a:xfrm>
        </p:grpSpPr>
        <p:grpSp>
          <p:nvGrpSpPr>
            <p:cNvPr id="6" name="Google Shape;4934;p82">
              <a:extLst>
                <a:ext uri="{FF2B5EF4-FFF2-40B4-BE49-F238E27FC236}">
                  <a16:creationId xmlns:a16="http://schemas.microsoft.com/office/drawing/2014/main" id="{E7F570DC-378C-A209-3705-28291306DCD8}"/>
                </a:ext>
              </a:extLst>
            </p:cNvPr>
            <p:cNvGrpSpPr/>
            <p:nvPr/>
          </p:nvGrpSpPr>
          <p:grpSpPr>
            <a:xfrm>
              <a:off x="1641120" y="1771327"/>
              <a:ext cx="919201" cy="919201"/>
              <a:chOff x="5049725" y="3806450"/>
              <a:chExt cx="481825" cy="481825"/>
            </a:xfrm>
          </p:grpSpPr>
          <p:sp>
            <p:nvSpPr>
              <p:cNvPr id="7" name="Google Shape;4935;p82">
                <a:extLst>
                  <a:ext uri="{FF2B5EF4-FFF2-40B4-BE49-F238E27FC236}">
                    <a16:creationId xmlns:a16="http://schemas.microsoft.com/office/drawing/2014/main" id="{E167064A-7F56-4383-9787-919E3BED244F}"/>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936;p82">
                <a:extLst>
                  <a:ext uri="{FF2B5EF4-FFF2-40B4-BE49-F238E27FC236}">
                    <a16:creationId xmlns:a16="http://schemas.microsoft.com/office/drawing/2014/main" id="{3F8843D6-A482-196B-3F2A-BE534C060AE1}"/>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937;p82">
                <a:extLst>
                  <a:ext uri="{FF2B5EF4-FFF2-40B4-BE49-F238E27FC236}">
                    <a16:creationId xmlns:a16="http://schemas.microsoft.com/office/drawing/2014/main" id="{9E41953A-BACE-F1B4-F320-272DBB252BAC}"/>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F0831245-9A97-8941-F785-96DBE7479805}"/>
                </a:ext>
              </a:extLst>
            </p:cNvPr>
            <p:cNvSpPr txBox="1"/>
            <p:nvPr/>
          </p:nvSpPr>
          <p:spPr>
            <a:xfrm>
              <a:off x="1345140" y="2727745"/>
              <a:ext cx="1511160" cy="646331"/>
            </a:xfrm>
            <a:prstGeom prst="rect">
              <a:avLst/>
            </a:prstGeom>
            <a:noFill/>
          </p:spPr>
          <p:txBody>
            <a:bodyPr wrap="square" rtlCol="0">
              <a:sp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200">
                  <a:solidFill>
                    <a:schemeClr val="dk1"/>
                  </a:solidFill>
                  <a:latin typeface="Albert Sans"/>
                </a:defRPr>
              </a:lvl1pPr>
            </a:lstStyle>
            <a:p>
              <a:pPr marL="0" indent="0">
                <a:buNone/>
              </a:pPr>
              <a:r>
                <a:rPr lang="en-US"/>
                <a:t>No available high quality large dataset in polish</a:t>
              </a:r>
            </a:p>
          </p:txBody>
        </p:sp>
      </p:grpSp>
      <p:grpSp>
        <p:nvGrpSpPr>
          <p:cNvPr id="11" name="Google Shape;5062;p83">
            <a:extLst>
              <a:ext uri="{FF2B5EF4-FFF2-40B4-BE49-F238E27FC236}">
                <a16:creationId xmlns:a16="http://schemas.microsoft.com/office/drawing/2014/main" id="{1EB7A255-E6D9-B9F4-7459-1C322FFAC943}"/>
              </a:ext>
            </a:extLst>
          </p:cNvPr>
          <p:cNvGrpSpPr/>
          <p:nvPr/>
        </p:nvGrpSpPr>
        <p:grpSpPr>
          <a:xfrm>
            <a:off x="3990174" y="1119648"/>
            <a:ext cx="727777" cy="649435"/>
            <a:chOff x="-42996150" y="3612600"/>
            <a:chExt cx="323750" cy="288900"/>
          </a:xfrm>
        </p:grpSpPr>
        <p:sp>
          <p:nvSpPr>
            <p:cNvPr id="12" name="Google Shape;5063;p83">
              <a:extLst>
                <a:ext uri="{FF2B5EF4-FFF2-40B4-BE49-F238E27FC236}">
                  <a16:creationId xmlns:a16="http://schemas.microsoft.com/office/drawing/2014/main" id="{EDF7EBD5-99B1-6E02-2E91-CAC14E6D44F8}"/>
                </a:ext>
              </a:extLst>
            </p:cNvPr>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64;p83">
              <a:extLst>
                <a:ext uri="{FF2B5EF4-FFF2-40B4-BE49-F238E27FC236}">
                  <a16:creationId xmlns:a16="http://schemas.microsoft.com/office/drawing/2014/main" id="{36DBAA77-99AA-6533-E0E8-2706AB3589A2}"/>
                </a:ext>
              </a:extLst>
            </p:cNvPr>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65;p83">
              <a:extLst>
                <a:ext uri="{FF2B5EF4-FFF2-40B4-BE49-F238E27FC236}">
                  <a16:creationId xmlns:a16="http://schemas.microsoft.com/office/drawing/2014/main" id="{C0D741B1-DC34-D458-04B9-10F0D5437581}"/>
                </a:ext>
              </a:extLst>
            </p:cNvPr>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632;p86">
            <a:extLst>
              <a:ext uri="{FF2B5EF4-FFF2-40B4-BE49-F238E27FC236}">
                <a16:creationId xmlns:a16="http://schemas.microsoft.com/office/drawing/2014/main" id="{E5136C04-6804-82A7-07E7-767A0EADCA88}"/>
              </a:ext>
            </a:extLst>
          </p:cNvPr>
          <p:cNvGrpSpPr/>
          <p:nvPr/>
        </p:nvGrpSpPr>
        <p:grpSpPr>
          <a:xfrm>
            <a:off x="4093176" y="2406420"/>
            <a:ext cx="574066" cy="682081"/>
            <a:chOff x="-48233050" y="3569725"/>
            <a:chExt cx="252050" cy="299475"/>
          </a:xfrm>
        </p:grpSpPr>
        <p:sp>
          <p:nvSpPr>
            <p:cNvPr id="20" name="Google Shape;6633;p86">
              <a:extLst>
                <a:ext uri="{FF2B5EF4-FFF2-40B4-BE49-F238E27FC236}">
                  <a16:creationId xmlns:a16="http://schemas.microsoft.com/office/drawing/2014/main" id="{168FD421-8C9A-F26A-AFDB-C5CE9BD66BFD}"/>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34;p86">
              <a:extLst>
                <a:ext uri="{FF2B5EF4-FFF2-40B4-BE49-F238E27FC236}">
                  <a16:creationId xmlns:a16="http://schemas.microsoft.com/office/drawing/2014/main" id="{04BD1479-82DF-3C63-6A82-7DE0E7B3A241}"/>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35;p86">
              <a:extLst>
                <a:ext uri="{FF2B5EF4-FFF2-40B4-BE49-F238E27FC236}">
                  <a16:creationId xmlns:a16="http://schemas.microsoft.com/office/drawing/2014/main" id="{05B5D353-2A8A-4CB7-81F4-37DD0E953D33}"/>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Łącznik prosty ze strzałką 16">
            <a:extLst>
              <a:ext uri="{FF2B5EF4-FFF2-40B4-BE49-F238E27FC236}">
                <a16:creationId xmlns:a16="http://schemas.microsoft.com/office/drawing/2014/main" id="{E5F98F17-A655-15CA-3E6D-A3EC4A05CE7A}"/>
              </a:ext>
            </a:extLst>
          </p:cNvPr>
          <p:cNvCxnSpPr>
            <a:cxnSpLocks/>
          </p:cNvCxnSpPr>
          <p:nvPr/>
        </p:nvCxnSpPr>
        <p:spPr>
          <a:xfrm flipV="1">
            <a:off x="2401635" y="1645166"/>
            <a:ext cx="1381801" cy="1116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Łącznik prosty ze strzałką 16">
            <a:extLst>
              <a:ext uri="{FF2B5EF4-FFF2-40B4-BE49-F238E27FC236}">
                <a16:creationId xmlns:a16="http://schemas.microsoft.com/office/drawing/2014/main" id="{71391BB6-49C6-CB00-B516-3F540AA69C14}"/>
              </a:ext>
            </a:extLst>
          </p:cNvPr>
          <p:cNvCxnSpPr>
            <a:cxnSpLocks/>
          </p:cNvCxnSpPr>
          <p:nvPr/>
        </p:nvCxnSpPr>
        <p:spPr>
          <a:xfrm>
            <a:off x="2416437" y="2762065"/>
            <a:ext cx="13992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85EA9390-3661-DAFC-17DF-493F5385CB17}"/>
              </a:ext>
            </a:extLst>
          </p:cNvPr>
          <p:cNvSpPr txBox="1"/>
          <p:nvPr/>
        </p:nvSpPr>
        <p:spPr>
          <a:xfrm>
            <a:off x="5004162" y="1006846"/>
            <a:ext cx="3109058" cy="861774"/>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dk1"/>
                </a:solidFill>
                <a:latin typeface="Albert Sans"/>
              </a:rPr>
              <a:t>Self developed dataset</a:t>
            </a:r>
          </a:p>
          <a:p>
            <a:pPr marL="171450" indent="-171450">
              <a:buFont typeface="Arial" panose="020B0604020202020204" pitchFamily="34" charset="0"/>
              <a:buChar char="•"/>
            </a:pPr>
            <a:r>
              <a:rPr lang="en-US" sz="1200">
                <a:solidFill>
                  <a:schemeClr val="dk1"/>
                </a:solidFill>
                <a:latin typeface="Albert Sans"/>
              </a:rPr>
              <a:t>Continuous updates</a:t>
            </a:r>
          </a:p>
          <a:p>
            <a:pPr marL="171450" indent="-171450">
              <a:buFont typeface="Arial" panose="020B0604020202020204" pitchFamily="34" charset="0"/>
              <a:buChar char="•"/>
            </a:pPr>
            <a:r>
              <a:rPr lang="en-US" sz="1200">
                <a:solidFill>
                  <a:schemeClr val="dk1"/>
                </a:solidFill>
                <a:latin typeface="Albert Sans"/>
              </a:rPr>
              <a:t>Manual annotation</a:t>
            </a:r>
          </a:p>
          <a:p>
            <a:pPr marL="285750" indent="-285750">
              <a:buFont typeface="Arial" panose="020B0604020202020204" pitchFamily="34" charset="0"/>
              <a:buChar char="•"/>
            </a:pPr>
            <a:endParaRPr lang="en-US"/>
          </a:p>
        </p:txBody>
      </p:sp>
      <p:sp>
        <p:nvSpPr>
          <p:cNvPr id="31" name="TextBox 30">
            <a:extLst>
              <a:ext uri="{FF2B5EF4-FFF2-40B4-BE49-F238E27FC236}">
                <a16:creationId xmlns:a16="http://schemas.microsoft.com/office/drawing/2014/main" id="{085CD55E-DE62-36BF-280B-E93751CE427F}"/>
              </a:ext>
            </a:extLst>
          </p:cNvPr>
          <p:cNvSpPr txBox="1"/>
          <p:nvPr/>
        </p:nvSpPr>
        <p:spPr>
          <a:xfrm>
            <a:off x="5004161" y="2379045"/>
            <a:ext cx="3109059" cy="861774"/>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dk1"/>
                </a:solidFill>
                <a:latin typeface="Albert Sans"/>
              </a:rPr>
              <a:t>Generated data (see Section 3)</a:t>
            </a:r>
          </a:p>
          <a:p>
            <a:pPr marL="171450" indent="-171450">
              <a:buFont typeface="Arial" panose="020B0604020202020204" pitchFamily="34" charset="0"/>
              <a:buChar char="•"/>
            </a:pPr>
            <a:r>
              <a:rPr lang="en-US" sz="1200">
                <a:solidFill>
                  <a:schemeClr val="dk1"/>
                </a:solidFill>
                <a:latin typeface="Albert Sans"/>
              </a:rPr>
              <a:t>Use AI to create an instruction and a response</a:t>
            </a:r>
          </a:p>
          <a:p>
            <a:pPr marL="285750" indent="-285750">
              <a:buFont typeface="Arial" panose="020B0604020202020204" pitchFamily="34" charset="0"/>
              <a:buChar char="•"/>
            </a:pPr>
            <a:endParaRPr lang="en-US"/>
          </a:p>
        </p:txBody>
      </p:sp>
      <p:grpSp>
        <p:nvGrpSpPr>
          <p:cNvPr id="32" name="Google Shape;6007;p85">
            <a:extLst>
              <a:ext uri="{FF2B5EF4-FFF2-40B4-BE49-F238E27FC236}">
                <a16:creationId xmlns:a16="http://schemas.microsoft.com/office/drawing/2014/main" id="{F4618633-98E7-41B0-BDB2-5AB0F1C2781D}"/>
              </a:ext>
            </a:extLst>
          </p:cNvPr>
          <p:cNvGrpSpPr/>
          <p:nvPr/>
        </p:nvGrpSpPr>
        <p:grpSpPr>
          <a:xfrm>
            <a:off x="4085679" y="3849239"/>
            <a:ext cx="568484" cy="570040"/>
            <a:chOff x="-33645475" y="3944800"/>
            <a:chExt cx="292225" cy="293025"/>
          </a:xfrm>
        </p:grpSpPr>
        <p:sp>
          <p:nvSpPr>
            <p:cNvPr id="33" name="Google Shape;6008;p85">
              <a:extLst>
                <a:ext uri="{FF2B5EF4-FFF2-40B4-BE49-F238E27FC236}">
                  <a16:creationId xmlns:a16="http://schemas.microsoft.com/office/drawing/2014/main" id="{FADF65F5-7D8F-F626-9826-F75DAFD82141}"/>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09;p85">
              <a:extLst>
                <a:ext uri="{FF2B5EF4-FFF2-40B4-BE49-F238E27FC236}">
                  <a16:creationId xmlns:a16="http://schemas.microsoft.com/office/drawing/2014/main" id="{54AF555D-1F1D-8B91-D973-BADA0857FD2A}"/>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10;p85">
              <a:extLst>
                <a:ext uri="{FF2B5EF4-FFF2-40B4-BE49-F238E27FC236}">
                  <a16:creationId xmlns:a16="http://schemas.microsoft.com/office/drawing/2014/main" id="{9DC26115-09DB-ED2F-43BF-337A67DE3FE0}"/>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11;p85">
              <a:extLst>
                <a:ext uri="{FF2B5EF4-FFF2-40B4-BE49-F238E27FC236}">
                  <a16:creationId xmlns:a16="http://schemas.microsoft.com/office/drawing/2014/main" id="{EB2F6E5E-D770-B3BD-0FB9-9D6F82F365A8}"/>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12;p85">
              <a:extLst>
                <a:ext uri="{FF2B5EF4-FFF2-40B4-BE49-F238E27FC236}">
                  <a16:creationId xmlns:a16="http://schemas.microsoft.com/office/drawing/2014/main" id="{498A97B4-70EF-1DA3-7507-576F1C5DD51D}"/>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13;p85">
              <a:extLst>
                <a:ext uri="{FF2B5EF4-FFF2-40B4-BE49-F238E27FC236}">
                  <a16:creationId xmlns:a16="http://schemas.microsoft.com/office/drawing/2014/main" id="{2CBA4C38-E802-A47C-E7FE-3D3BC35D662F}"/>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14;p85">
              <a:extLst>
                <a:ext uri="{FF2B5EF4-FFF2-40B4-BE49-F238E27FC236}">
                  <a16:creationId xmlns:a16="http://schemas.microsoft.com/office/drawing/2014/main" id="{298E8AA6-3093-F69A-26B4-FECEB9D57DE9}"/>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15;p85">
              <a:extLst>
                <a:ext uri="{FF2B5EF4-FFF2-40B4-BE49-F238E27FC236}">
                  <a16:creationId xmlns:a16="http://schemas.microsoft.com/office/drawing/2014/main" id="{7B7491DD-3EB0-E060-2022-507778C53D7C}"/>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16;p85">
              <a:extLst>
                <a:ext uri="{FF2B5EF4-FFF2-40B4-BE49-F238E27FC236}">
                  <a16:creationId xmlns:a16="http://schemas.microsoft.com/office/drawing/2014/main" id="{1AD46E72-7963-F9E1-C27F-0D258BB33467}"/>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17;p85">
              <a:extLst>
                <a:ext uri="{FF2B5EF4-FFF2-40B4-BE49-F238E27FC236}">
                  <a16:creationId xmlns:a16="http://schemas.microsoft.com/office/drawing/2014/main" id="{80A4F797-F54E-1114-ADC5-019D63D23BB8}"/>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 name="Łącznik prosty ze strzałką 16">
            <a:extLst>
              <a:ext uri="{FF2B5EF4-FFF2-40B4-BE49-F238E27FC236}">
                <a16:creationId xmlns:a16="http://schemas.microsoft.com/office/drawing/2014/main" id="{FE79C41C-CCF8-93B7-915B-4AB408117A23}"/>
              </a:ext>
            </a:extLst>
          </p:cNvPr>
          <p:cNvCxnSpPr>
            <a:cxnSpLocks/>
          </p:cNvCxnSpPr>
          <p:nvPr/>
        </p:nvCxnSpPr>
        <p:spPr>
          <a:xfrm>
            <a:off x="2401635" y="2762065"/>
            <a:ext cx="1361239" cy="1225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12778519-32F7-80BB-3DE7-07E15E2735BC}"/>
              </a:ext>
            </a:extLst>
          </p:cNvPr>
          <p:cNvSpPr txBox="1"/>
          <p:nvPr/>
        </p:nvSpPr>
        <p:spPr>
          <a:xfrm>
            <a:off x="4847192" y="3816770"/>
            <a:ext cx="3109060" cy="1046440"/>
          </a:xfrm>
          <a:prstGeom prst="rect">
            <a:avLst/>
          </a:prstGeom>
          <a:noFill/>
        </p:spPr>
        <p:txBody>
          <a:bodyPr wrap="square" rtlCol="0">
            <a:spAutoFit/>
          </a:bodyPr>
          <a:lstStyle/>
          <a:p>
            <a:pPr marL="323850" indent="-171450">
              <a:buClr>
                <a:schemeClr val="dk1"/>
              </a:buClr>
              <a:buSzPts val="1200"/>
              <a:buFont typeface="Arial" panose="020B0604020202020204" pitchFamily="34" charset="0"/>
              <a:buChar char="•"/>
            </a:pPr>
            <a:r>
              <a:rPr lang="en-US" sz="1200">
                <a:solidFill>
                  <a:schemeClr val="dk1"/>
                </a:solidFill>
                <a:latin typeface="Albert Sans"/>
                <a:sym typeface="Albert Sans"/>
              </a:rPr>
              <a:t>Use existing English instruction datasets (no translation) </a:t>
            </a:r>
          </a:p>
          <a:p>
            <a:pPr marL="323850" indent="-171450">
              <a:buClr>
                <a:schemeClr val="dk1"/>
              </a:buClr>
              <a:buSzPts val="1200"/>
              <a:buFont typeface="Arial" panose="020B0604020202020204" pitchFamily="34" charset="0"/>
              <a:buChar char="•"/>
            </a:pPr>
            <a:r>
              <a:rPr lang="en-US" sz="1200">
                <a:solidFill>
                  <a:schemeClr val="dk1"/>
                </a:solidFill>
                <a:latin typeface="Albert Sans"/>
                <a:sym typeface="Albert Sans"/>
              </a:rPr>
              <a:t>OpenHermes-2.5 and Orca-math-word-problems-200k</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82900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271899" y="11934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810324" y="119342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271899" y="167124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0" name="Google Shape;210;p37"/>
          <p:cNvSpPr txBox="1">
            <a:spLocks noGrp="1"/>
          </p:cNvSpPr>
          <p:nvPr>
            <p:ph type="subTitle" idx="4"/>
          </p:nvPr>
        </p:nvSpPr>
        <p:spPr>
          <a:xfrm>
            <a:off x="1810324" y="1671256"/>
            <a:ext cx="3724844"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Model</a:t>
            </a:r>
            <a:endParaRPr/>
          </a:p>
        </p:txBody>
      </p:sp>
      <p:sp>
        <p:nvSpPr>
          <p:cNvPr id="211" name="Google Shape;211;p37"/>
          <p:cNvSpPr txBox="1">
            <a:spLocks noGrp="1"/>
          </p:cNvSpPr>
          <p:nvPr>
            <p:ph type="title" idx="5"/>
          </p:nvPr>
        </p:nvSpPr>
        <p:spPr>
          <a:xfrm>
            <a:off x="1271899" y="21685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subTitle" idx="6"/>
          </p:nvPr>
        </p:nvSpPr>
        <p:spPr>
          <a:xfrm>
            <a:off x="1810324" y="21685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Pre-training</a:t>
            </a:r>
            <a:endParaRPr lang="pl-PL"/>
          </a:p>
        </p:txBody>
      </p:sp>
      <p:sp>
        <p:nvSpPr>
          <p:cNvPr id="213" name="Google Shape;213;p37"/>
          <p:cNvSpPr txBox="1">
            <a:spLocks noGrp="1"/>
          </p:cNvSpPr>
          <p:nvPr>
            <p:ph type="title" idx="7"/>
          </p:nvPr>
        </p:nvSpPr>
        <p:spPr>
          <a:xfrm>
            <a:off x="1271899" y="2656099"/>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810324" y="2656097"/>
            <a:ext cx="3566348"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Post-</a:t>
            </a:r>
            <a:r>
              <a:rPr lang="pl-PL" err="1"/>
              <a:t>training</a:t>
            </a:r>
            <a:endParaRPr/>
          </a:p>
        </p:txBody>
      </p:sp>
      <p:sp>
        <p:nvSpPr>
          <p:cNvPr id="215" name="Google Shape;215;p37"/>
          <p:cNvSpPr txBox="1">
            <a:spLocks noGrp="1"/>
          </p:cNvSpPr>
          <p:nvPr>
            <p:ph type="title" idx="9"/>
          </p:nvPr>
        </p:nvSpPr>
        <p:spPr>
          <a:xfrm>
            <a:off x="1271823" y="3153381"/>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216" name="Google Shape;216;p37"/>
          <p:cNvSpPr txBox="1">
            <a:spLocks noGrp="1"/>
          </p:cNvSpPr>
          <p:nvPr>
            <p:ph type="subTitle" idx="13"/>
          </p:nvPr>
        </p:nvSpPr>
        <p:spPr>
          <a:xfrm>
            <a:off x="1810324" y="315338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Evaluations</a:t>
            </a:r>
            <a:endParaRPr/>
          </a:p>
        </p:txBody>
      </p:sp>
      <p:sp>
        <p:nvSpPr>
          <p:cNvPr id="2" name="Google Shape;215;p37">
            <a:extLst>
              <a:ext uri="{FF2B5EF4-FFF2-40B4-BE49-F238E27FC236}">
                <a16:creationId xmlns:a16="http://schemas.microsoft.com/office/drawing/2014/main" id="{4ED58605-FABC-DDAF-F756-F794B07E3814}"/>
              </a:ext>
            </a:extLst>
          </p:cNvPr>
          <p:cNvSpPr txBox="1">
            <a:spLocks/>
          </p:cNvSpPr>
          <p:nvPr/>
        </p:nvSpPr>
        <p:spPr>
          <a:xfrm>
            <a:off x="1271823" y="3631201"/>
            <a:ext cx="5385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1800" b="0" i="0" u="none" strike="noStrike" cap="none">
                <a:solidFill>
                  <a:schemeClr val="lt2"/>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
              <a:t>0</a:t>
            </a:r>
            <a:r>
              <a:rPr lang="pl-PL"/>
              <a:t>6</a:t>
            </a:r>
            <a:endParaRPr lang="en"/>
          </a:p>
        </p:txBody>
      </p:sp>
      <p:sp>
        <p:nvSpPr>
          <p:cNvPr id="3" name="Google Shape;216;p37">
            <a:extLst>
              <a:ext uri="{FF2B5EF4-FFF2-40B4-BE49-F238E27FC236}">
                <a16:creationId xmlns:a16="http://schemas.microsoft.com/office/drawing/2014/main" id="{7D963115-ABAE-9CF8-E82E-D009255FF889}"/>
              </a:ext>
            </a:extLst>
          </p:cNvPr>
          <p:cNvSpPr txBox="1">
            <a:spLocks/>
          </p:cNvSpPr>
          <p:nvPr/>
        </p:nvSpPr>
        <p:spPr>
          <a:xfrm>
            <a:off x="1810324" y="3631201"/>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pl-PL"/>
              <a:t>Model </a:t>
            </a:r>
            <a:r>
              <a:rPr lang="pl-PL" err="1"/>
              <a:t>Quantization</a:t>
            </a:r>
            <a:endParaRPr lang="pl-P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D600-BE03-1715-5AF6-E64F6412F359}"/>
              </a:ext>
            </a:extLst>
          </p:cNvPr>
          <p:cNvSpPr>
            <a:spLocks noGrp="1"/>
          </p:cNvSpPr>
          <p:nvPr>
            <p:ph type="title"/>
          </p:nvPr>
        </p:nvSpPr>
        <p:spPr/>
        <p:txBody>
          <a:bodyPr/>
          <a:lstStyle/>
          <a:p>
            <a:r>
              <a:rPr lang="en-US"/>
              <a:t>Adaptive learning rate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8EFE77-83BC-6BEA-8353-EFA9237E6276}"/>
                  </a:ext>
                </a:extLst>
              </p:cNvPr>
              <p:cNvSpPr>
                <a:spLocks noGrp="1"/>
              </p:cNvSpPr>
              <p:nvPr>
                <p:ph type="body" idx="1"/>
              </p:nvPr>
            </p:nvSpPr>
            <p:spPr>
              <a:xfrm>
                <a:off x="1130118" y="1009450"/>
                <a:ext cx="6883564" cy="1894800"/>
              </a:xfrm>
            </p:spPr>
            <p:txBody>
              <a:bodyPr/>
              <a:lstStyle/>
              <a:p>
                <a:pPr marL="152400" indent="0">
                  <a:buNone/>
                </a:pPr>
                <a14:m>
                  <m:oMathPara xmlns:m="http://schemas.openxmlformats.org/officeDocument/2006/math">
                    <m:oMathParaPr>
                      <m:jc m:val="centerGroup"/>
                    </m:oMathParaPr>
                    <m:oMath xmlns:m="http://schemas.openxmlformats.org/officeDocument/2006/math">
                      <m:r>
                        <a:rPr lang="pl-PL" sz="3200" b="0" i="1" smtClean="0">
                          <a:latin typeface="Cambria Math" panose="02040503050406030204" pitchFamily="18" charset="0"/>
                        </a:rPr>
                        <m:t>𝐴𝐿𝑅</m:t>
                      </m:r>
                      <m:r>
                        <a:rPr lang="pl-PL" sz="3200" b="0" i="1" smtClean="0">
                          <a:latin typeface="Cambria Math" panose="02040503050406030204" pitchFamily="18" charset="0"/>
                        </a:rPr>
                        <m:t>=</m:t>
                      </m:r>
                      <m:r>
                        <a:rPr lang="pl-PL" sz="3200" b="0" i="1" smtClean="0">
                          <a:latin typeface="Cambria Math" panose="02040503050406030204" pitchFamily="18" charset="0"/>
                        </a:rPr>
                        <m:t>𝐿𝑅</m:t>
                      </m:r>
                      <m:r>
                        <a:rPr lang="pl-PL" sz="3200" b="0" i="1" smtClean="0">
                          <a:latin typeface="Cambria Math" panose="02040503050406030204" pitchFamily="18" charset="0"/>
                        </a:rPr>
                        <m:t>⋅</m:t>
                      </m:r>
                      <m:rad>
                        <m:radPr>
                          <m:degHide m:val="on"/>
                          <m:ctrlPr>
                            <a:rPr lang="pl-PL" sz="3200" b="0" i="1" smtClean="0">
                              <a:latin typeface="Cambria Math" panose="02040503050406030204" pitchFamily="18" charset="0"/>
                            </a:rPr>
                          </m:ctrlPr>
                        </m:radPr>
                        <m:deg/>
                        <m:e>
                          <m:f>
                            <m:fPr>
                              <m:ctrlPr>
                                <a:rPr lang="pl-PL" sz="3200" b="0" i="1" smtClean="0">
                                  <a:latin typeface="Cambria Math" panose="02040503050406030204" pitchFamily="18" charset="0"/>
                                </a:rPr>
                              </m:ctrlPr>
                            </m:fPr>
                            <m:num>
                              <m:r>
                                <a:rPr lang="pl-PL" sz="3200" b="0" i="1" smtClean="0">
                                  <a:latin typeface="Cambria Math" panose="02040503050406030204" pitchFamily="18" charset="0"/>
                                </a:rPr>
                                <m:t>𝑇</m:t>
                              </m:r>
                            </m:num>
                            <m:den>
                              <m:r>
                                <a:rPr lang="pl-PL" sz="3200" b="0" i="1" smtClean="0">
                                  <a:latin typeface="Cambria Math" panose="02040503050406030204" pitchFamily="18" charset="0"/>
                                </a:rPr>
                                <m:t>𝐵𝑆</m:t>
                              </m:r>
                            </m:den>
                          </m:f>
                        </m:e>
                      </m:rad>
                    </m:oMath>
                  </m:oMathPara>
                </a14:m>
                <a:endParaRPr lang="pl-PL" sz="3200" b="0" i="1">
                  <a:latin typeface="Cambria Math" panose="02040503050406030204" pitchFamily="18" charset="0"/>
                </a:endParaRPr>
              </a:p>
              <a:p>
                <a:pPr marL="152400" indent="0">
                  <a:buNone/>
                </a:pPr>
                <a:endParaRPr lang="en-US" sz="1600"/>
              </a:p>
              <a:p>
                <a:r>
                  <a:rPr lang="en-US" sz="1600"/>
                  <a:t>Where:</a:t>
                </a:r>
              </a:p>
              <a:p>
                <a:pPr lvl="1"/>
                <a14:m>
                  <m:oMath xmlns:m="http://schemas.openxmlformats.org/officeDocument/2006/math">
                    <m:r>
                      <m:rPr>
                        <m:sty m:val="p"/>
                      </m:rPr>
                      <a:rPr lang="pl-PL" sz="1600" b="0" i="0" smtClean="0">
                        <a:latin typeface="Cambria Math" panose="02040503050406030204" pitchFamily="18" charset="0"/>
                      </a:rPr>
                      <m:t>A</m:t>
                    </m:r>
                    <m:r>
                      <a:rPr lang="pl-PL" sz="1600" b="0" i="1" smtClean="0">
                        <a:latin typeface="Cambria Math" panose="02040503050406030204" pitchFamily="18" charset="0"/>
                      </a:rPr>
                      <m:t>𝐿𝑅</m:t>
                    </m:r>
                  </m:oMath>
                </a14:m>
                <a:r>
                  <a:rPr lang="en-US" sz="1600"/>
                  <a:t> – adaptive learning rate</a:t>
                </a:r>
              </a:p>
              <a:p>
                <a:pPr lvl="1"/>
                <a14:m>
                  <m:oMath xmlns:m="http://schemas.openxmlformats.org/officeDocument/2006/math">
                    <m:r>
                      <a:rPr lang="pl-PL" sz="1600" b="0" i="1" smtClean="0">
                        <a:latin typeface="Cambria Math" panose="02040503050406030204" pitchFamily="18" charset="0"/>
                      </a:rPr>
                      <m:t>𝐿𝑅</m:t>
                    </m:r>
                  </m:oMath>
                </a14:m>
                <a:r>
                  <a:rPr lang="en-US" sz="1600"/>
                  <a:t> – learning rate</a:t>
                </a:r>
              </a:p>
              <a:p>
                <a:pPr lvl="1"/>
                <a14:m>
                  <m:oMath xmlns:m="http://schemas.openxmlformats.org/officeDocument/2006/math">
                    <m:r>
                      <a:rPr lang="pl-PL" sz="1600" b="0" i="1" smtClean="0">
                        <a:latin typeface="Cambria Math" panose="02040503050406030204" pitchFamily="18" charset="0"/>
                      </a:rPr>
                      <m:t>𝑇</m:t>
                    </m:r>
                  </m:oMath>
                </a14:m>
                <a:r>
                  <a:rPr lang="en-US" sz="1600"/>
                  <a:t> – number of tokens in batch</a:t>
                </a:r>
              </a:p>
              <a:p>
                <a:pPr lvl="1"/>
                <a14:m>
                  <m:oMath xmlns:m="http://schemas.openxmlformats.org/officeDocument/2006/math">
                    <m:r>
                      <a:rPr lang="pl-PL" sz="1600" b="0" i="1" smtClean="0">
                        <a:latin typeface="Cambria Math" panose="02040503050406030204" pitchFamily="18" charset="0"/>
                      </a:rPr>
                      <m:t>𝐵𝑆</m:t>
                    </m:r>
                  </m:oMath>
                </a14:m>
                <a:r>
                  <a:rPr lang="en-US" sz="1600"/>
                  <a:t> – batch size</a:t>
                </a:r>
              </a:p>
              <a:p>
                <a:r>
                  <a:rPr lang="en-US" sz="1600"/>
                  <a:t>Ensures a more consistent learning process </a:t>
                </a:r>
              </a:p>
              <a:p>
                <a:r>
                  <a:rPr lang="en-US" sz="1600"/>
                  <a:t>Adjusts the learning rate based on the length of the batch, compared to the baseline length</a:t>
                </a:r>
              </a:p>
              <a:p>
                <a:endParaRPr lang="en-US" sz="1600"/>
              </a:p>
            </p:txBody>
          </p:sp>
        </mc:Choice>
        <mc:Fallback xmlns="">
          <p:sp>
            <p:nvSpPr>
              <p:cNvPr id="3" name="Text Placeholder 2">
                <a:extLst>
                  <a:ext uri="{FF2B5EF4-FFF2-40B4-BE49-F238E27FC236}">
                    <a16:creationId xmlns:a16="http://schemas.microsoft.com/office/drawing/2014/main" id="{BD8EFE77-83BC-6BEA-8353-EFA9237E6276}"/>
                  </a:ext>
                </a:extLst>
              </p:cNvPr>
              <p:cNvSpPr>
                <a:spLocks noGrp="1" noRot="1" noChangeAspect="1" noMove="1" noResize="1" noEditPoints="1" noAdjustHandles="1" noChangeArrowheads="1" noChangeShapeType="1" noTextEdit="1"/>
              </p:cNvSpPr>
              <p:nvPr>
                <p:ph type="body" idx="1"/>
              </p:nvPr>
            </p:nvSpPr>
            <p:spPr>
              <a:xfrm>
                <a:off x="1130118" y="1009450"/>
                <a:ext cx="6883564" cy="1894800"/>
              </a:xfrm>
              <a:blipFill>
                <a:blip r:embed="rId3"/>
                <a:stretch>
                  <a:fillRect b="-103548"/>
                </a:stretch>
              </a:blipFill>
            </p:spPr>
            <p:txBody>
              <a:bodyPr/>
              <a:lstStyle/>
              <a:p>
                <a:r>
                  <a:rPr lang="en-US">
                    <a:noFill/>
                  </a:rPr>
                  <a:t> </a:t>
                </a:r>
              </a:p>
            </p:txBody>
          </p:sp>
        </mc:Fallback>
      </mc:AlternateContent>
    </p:spTree>
    <p:extLst>
      <p:ext uri="{BB962C8B-B14F-4D97-AF65-F5344CB8AC3E}">
        <p14:creationId xmlns:p14="http://schemas.microsoft.com/office/powerpoint/2010/main" val="348218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97BA-C045-FBAD-9C91-B0EA0BB2BC6A}"/>
              </a:ext>
            </a:extLst>
          </p:cNvPr>
          <p:cNvSpPr>
            <a:spLocks noGrp="1"/>
          </p:cNvSpPr>
          <p:nvPr>
            <p:ph type="title"/>
          </p:nvPr>
        </p:nvSpPr>
        <p:spPr/>
        <p:txBody>
          <a:bodyPr/>
          <a:lstStyle/>
          <a:p>
            <a:r>
              <a:rPr lang="en-US"/>
              <a:t>Weighted cross entropy loss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FE46082-2B0C-59EA-4121-9D598E090793}"/>
                  </a:ext>
                </a:extLst>
              </p:cNvPr>
              <p:cNvSpPr>
                <a:spLocks noGrp="1"/>
              </p:cNvSpPr>
              <p:nvPr>
                <p:ph type="body" idx="1"/>
              </p:nvPr>
            </p:nvSpPr>
            <p:spPr>
              <a:xfrm>
                <a:off x="831904" y="1624350"/>
                <a:ext cx="7479992" cy="1894800"/>
              </a:xfrm>
            </p:spPr>
            <p:txBody>
              <a:bodyPr/>
              <a:lstStyle/>
              <a:p>
                <a14:m>
                  <m:oMath xmlns:m="http://schemas.openxmlformats.org/officeDocument/2006/math">
                    <m:r>
                      <a:rPr lang="pl-PL" sz="1600" b="0" i="1" smtClean="0">
                        <a:latin typeface="Cambria Math" panose="02040503050406030204" pitchFamily="18" charset="0"/>
                      </a:rPr>
                      <m:t>𝑙</m:t>
                    </m:r>
                    <m:d>
                      <m:dPr>
                        <m:ctrlPr>
                          <a:rPr lang="pl-PL" sz="1600" b="0" i="1" smtClean="0">
                            <a:latin typeface="Cambria Math" panose="02040503050406030204" pitchFamily="18" charset="0"/>
                          </a:rPr>
                        </m:ctrlPr>
                      </m:dPr>
                      <m:e>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𝑜</m:t>
                            </m:r>
                          </m:e>
                          <m:sub>
                            <m:r>
                              <a:rPr lang="pl-PL" sz="1600" b="0" i="1" smtClean="0">
                                <a:latin typeface="Cambria Math" panose="02040503050406030204" pitchFamily="18" charset="0"/>
                              </a:rPr>
                              <m:t>𝑖</m:t>
                            </m:r>
                          </m:sub>
                        </m:sSub>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𝑦</m:t>
                            </m:r>
                          </m:e>
                          <m:sub>
                            <m:r>
                              <a:rPr lang="pl-PL" sz="1600" b="0" i="1" smtClean="0">
                                <a:latin typeface="Cambria Math" panose="02040503050406030204" pitchFamily="18" charset="0"/>
                              </a:rPr>
                              <m:t>𝑖</m:t>
                            </m:r>
                          </m:sub>
                        </m:sSub>
                      </m:e>
                    </m:d>
                    <m:r>
                      <a:rPr lang="pl-PL" sz="1600" b="0" i="1" smtClean="0">
                        <a:latin typeface="Cambria Math" panose="02040503050406030204" pitchFamily="18" charset="0"/>
                      </a:rPr>
                      <m:t>=−</m:t>
                    </m:r>
                    <m:nary>
                      <m:naryPr>
                        <m:chr m:val="∑"/>
                        <m:ctrlPr>
                          <a:rPr lang="pl-PL" sz="1600" b="0" i="1" smtClean="0">
                            <a:latin typeface="Cambria Math" panose="02040503050406030204" pitchFamily="18" charset="0"/>
                          </a:rPr>
                        </m:ctrlPr>
                      </m:naryPr>
                      <m:sub>
                        <m:r>
                          <m:rPr>
                            <m:brk m:alnAt="23"/>
                          </m:rPr>
                          <a:rPr lang="pl-PL" sz="1600" b="0" i="1" smtClean="0">
                            <a:latin typeface="Cambria Math" panose="02040503050406030204" pitchFamily="18" charset="0"/>
                          </a:rPr>
                          <m:t>𝑐</m:t>
                        </m:r>
                        <m:r>
                          <a:rPr lang="pl-PL" sz="1600" b="0" i="1" smtClean="0">
                            <a:latin typeface="Cambria Math" panose="02040503050406030204" pitchFamily="18" charset="0"/>
                          </a:rPr>
                          <m:t>=0</m:t>
                        </m:r>
                      </m:sub>
                      <m:sup>
                        <m:r>
                          <a:rPr lang="pl-PL" sz="1600" b="0" i="1" smtClean="0">
                            <a:latin typeface="Cambria Math" panose="02040503050406030204" pitchFamily="18" charset="0"/>
                          </a:rPr>
                          <m:t>𝐶</m:t>
                        </m:r>
                      </m:sup>
                      <m:e>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𝑤</m:t>
                            </m:r>
                          </m:e>
                          <m:sub>
                            <m:r>
                              <a:rPr lang="pl-PL" sz="1600" b="0" i="1" smtClean="0">
                                <a:latin typeface="Cambria Math" panose="02040503050406030204" pitchFamily="18" charset="0"/>
                              </a:rPr>
                              <m:t>𝑐</m:t>
                            </m:r>
                          </m:sub>
                        </m:sSub>
                        <m:r>
                          <a:rPr lang="pl-PL" sz="1600" b="0" i="1" smtClean="0">
                            <a:latin typeface="Cambria Math" panose="02040503050406030204" pitchFamily="18" charset="0"/>
                          </a:rPr>
                          <m:t>⋅</m:t>
                        </m:r>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𝑦</m:t>
                            </m:r>
                          </m:e>
                          <m:sub>
                            <m:r>
                              <a:rPr lang="pl-PL" sz="1600" b="0" i="1" smtClean="0">
                                <a:latin typeface="Cambria Math" panose="02040503050406030204" pitchFamily="18" charset="0"/>
                              </a:rPr>
                              <m:t>𝑐</m:t>
                            </m:r>
                          </m:sub>
                        </m:sSub>
                        <m:r>
                          <a:rPr lang="pl-PL" sz="1600" b="0" i="1" smtClean="0">
                            <a:latin typeface="Cambria Math" panose="02040503050406030204" pitchFamily="18" charset="0"/>
                          </a:rPr>
                          <m:t>⋅</m:t>
                        </m:r>
                        <m:func>
                          <m:funcPr>
                            <m:ctrlPr>
                              <a:rPr lang="pl-PL" sz="1600" b="0" i="1" smtClean="0">
                                <a:latin typeface="Cambria Math" panose="02040503050406030204" pitchFamily="18" charset="0"/>
                              </a:rPr>
                            </m:ctrlPr>
                          </m:funcPr>
                          <m:fName>
                            <m:r>
                              <m:rPr>
                                <m:sty m:val="p"/>
                              </m:rPr>
                              <a:rPr lang="pl-PL" sz="1600" b="0" i="0" smtClean="0">
                                <a:latin typeface="Cambria Math" panose="02040503050406030204" pitchFamily="18" charset="0"/>
                              </a:rPr>
                              <m:t>log</m:t>
                            </m:r>
                          </m:fName>
                          <m:e>
                            <m:d>
                              <m:dPr>
                                <m:ctrlPr>
                                  <a:rPr lang="pl-PL" sz="1600" b="0" i="1" smtClean="0">
                                    <a:latin typeface="Cambria Math" panose="02040503050406030204" pitchFamily="18" charset="0"/>
                                  </a:rPr>
                                </m:ctrlPr>
                              </m:dPr>
                              <m:e>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𝑝</m:t>
                                    </m:r>
                                  </m:e>
                                  <m:sub>
                                    <m:r>
                                      <a:rPr lang="pl-PL" sz="1600" b="0" i="1" smtClean="0">
                                        <a:latin typeface="Cambria Math" panose="02040503050406030204" pitchFamily="18" charset="0"/>
                                      </a:rPr>
                                      <m:t>𝑖</m:t>
                                    </m:r>
                                    <m:r>
                                      <a:rPr lang="pl-PL" sz="1600" b="0" i="1" smtClean="0">
                                        <a:latin typeface="Cambria Math" panose="02040503050406030204" pitchFamily="18" charset="0"/>
                                      </a:rPr>
                                      <m:t>,   </m:t>
                                    </m:r>
                                    <m:r>
                                      <a:rPr lang="pl-PL" sz="1600" b="0" i="1" smtClean="0">
                                        <a:latin typeface="Cambria Math" panose="02040503050406030204" pitchFamily="18" charset="0"/>
                                      </a:rPr>
                                      <m:t>𝑐</m:t>
                                    </m:r>
                                  </m:sub>
                                </m:sSub>
                              </m:e>
                            </m:d>
                          </m:e>
                        </m:func>
                      </m:e>
                    </m:nary>
                  </m:oMath>
                </a14:m>
                <a:endParaRPr lang="pl-PL" sz="1600" b="0"/>
              </a:p>
              <a:p>
                <a:endParaRPr lang="pl-PL" sz="1600"/>
              </a:p>
              <a:p>
                <a14:m>
                  <m:oMath xmlns:m="http://schemas.openxmlformats.org/officeDocument/2006/math">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𝑤</m:t>
                        </m:r>
                      </m:e>
                      <m:sub>
                        <m:r>
                          <a:rPr lang="pl-PL" sz="1600" b="0" i="1" smtClean="0">
                            <a:latin typeface="Cambria Math" panose="02040503050406030204" pitchFamily="18" charset="0"/>
                          </a:rPr>
                          <m:t>𝑖</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pl-PL" sz="1600" b="0" i="1" smtClean="0">
                                <a:latin typeface="Cambria Math" panose="02040503050406030204" pitchFamily="18" charset="0"/>
                              </a:rPr>
                              <m:t>1.0,  </m:t>
                            </m:r>
                            <m:r>
                              <a:rPr lang="pl-PL" sz="1600" b="0" i="1" smtClean="0">
                                <a:latin typeface="Cambria Math" panose="02040503050406030204" pitchFamily="18" charset="0"/>
                              </a:rPr>
                              <m:t>h𝑖𝑔h</m:t>
                            </m:r>
                            <m:r>
                              <a:rPr lang="pl-PL" sz="1600" b="0" i="1" smtClean="0">
                                <a:latin typeface="Cambria Math" panose="02040503050406030204" pitchFamily="18" charset="0"/>
                              </a:rPr>
                              <m:t> </m:t>
                            </m:r>
                            <m:r>
                              <a:rPr lang="pl-PL" sz="1600" b="0" i="1" smtClean="0">
                                <a:latin typeface="Cambria Math" panose="02040503050406030204" pitchFamily="18" charset="0"/>
                              </a:rPr>
                              <m:t>𝑞𝑢𝑎𝑙𝑖𝑡𝑦</m:t>
                            </m:r>
                          </m:e>
                          <m:e>
                            <m:r>
                              <a:rPr lang="pl-PL" sz="1600" b="0" i="1" smtClean="0">
                                <a:latin typeface="Cambria Math" panose="02040503050406030204" pitchFamily="18" charset="0"/>
                              </a:rPr>
                              <m:t>0.7</m:t>
                            </m:r>
                            <m:r>
                              <a:rPr lang="en-US" sz="1600" i="1">
                                <a:latin typeface="Cambria Math" panose="02040503050406030204" pitchFamily="18" charset="0"/>
                              </a:rPr>
                              <m:t>,  </m:t>
                            </m:r>
                            <m:r>
                              <a:rPr lang="pl-PL" sz="1600" b="0" i="1" smtClean="0">
                                <a:latin typeface="Cambria Math" panose="02040503050406030204" pitchFamily="18" charset="0"/>
                              </a:rPr>
                              <m:t>𝑚𝑒𝑑𝑖𝑢𝑚</m:t>
                            </m:r>
                            <m:r>
                              <a:rPr lang="pl-PL" sz="1600" b="0" i="1" smtClean="0">
                                <a:latin typeface="Cambria Math" panose="02040503050406030204" pitchFamily="18" charset="0"/>
                              </a:rPr>
                              <m:t> </m:t>
                            </m:r>
                            <m:r>
                              <a:rPr lang="pl-PL" sz="1600" b="0" i="1" smtClean="0">
                                <a:latin typeface="Cambria Math" panose="02040503050406030204" pitchFamily="18" charset="0"/>
                              </a:rPr>
                              <m:t>𝑞𝑢𝑎𝑙𝑖𝑡𝑦</m:t>
                            </m:r>
                          </m:e>
                          <m:e>
                            <m:r>
                              <a:rPr lang="pl-PL" sz="1600" i="1">
                                <a:latin typeface="Cambria Math" panose="02040503050406030204" pitchFamily="18" charset="0"/>
                              </a:rPr>
                              <m:t>0.</m:t>
                            </m:r>
                            <m:r>
                              <a:rPr lang="pl-PL" sz="1600" b="0" i="1" smtClean="0">
                                <a:latin typeface="Cambria Math" panose="02040503050406030204" pitchFamily="18" charset="0"/>
                              </a:rPr>
                              <m:t>5</m:t>
                            </m:r>
                            <m:r>
                              <a:rPr lang="en-US" sz="1600" i="1">
                                <a:latin typeface="Cambria Math" panose="02040503050406030204" pitchFamily="18" charset="0"/>
                              </a:rPr>
                              <m:t>,  </m:t>
                            </m:r>
                            <m:r>
                              <a:rPr lang="pl-PL" sz="1600" b="0" i="1" smtClean="0">
                                <a:latin typeface="Cambria Math" panose="02040503050406030204" pitchFamily="18" charset="0"/>
                              </a:rPr>
                              <m:t>𝑙𝑜𝑤</m:t>
                            </m:r>
                            <m:r>
                              <a:rPr lang="pl-PL" sz="1600" b="0" i="1" smtClean="0">
                                <a:latin typeface="Cambria Math" panose="02040503050406030204" pitchFamily="18" charset="0"/>
                              </a:rPr>
                              <m:t> </m:t>
                            </m:r>
                            <m:r>
                              <a:rPr lang="pl-PL" sz="1600" b="0" i="1" smtClean="0">
                                <a:latin typeface="Cambria Math" panose="02040503050406030204" pitchFamily="18" charset="0"/>
                              </a:rPr>
                              <m:t>𝑞𝑢𝑎𝑙𝑖𝑡𝑦</m:t>
                            </m:r>
                          </m:e>
                        </m:eqArr>
                      </m:e>
                    </m:d>
                  </m:oMath>
                </a14:m>
                <a:endParaRPr lang="en-US" sz="1600"/>
              </a:p>
              <a:p>
                <a:endParaRPr lang="en-US" sz="1600"/>
              </a:p>
              <a:p>
                <a:r>
                  <a:rPr lang="en-US" sz="1600"/>
                  <a:t>Where:</a:t>
                </a:r>
              </a:p>
              <a:p>
                <a:pPr lvl="1"/>
                <a14:m>
                  <m:oMath xmlns:m="http://schemas.openxmlformats.org/officeDocument/2006/math">
                    <m:r>
                      <a:rPr lang="en-US" sz="1600" i="1" dirty="0" smtClean="0">
                        <a:latin typeface="Cambria Math" panose="02040503050406030204" pitchFamily="18" charset="0"/>
                      </a:rPr>
                      <m:t>𝑙</m:t>
                    </m:r>
                    <m:r>
                      <a:rPr lang="en-US" sz="1600" i="1" dirty="0" smtClean="0">
                        <a:latin typeface="Cambria Math" panose="02040503050406030204" pitchFamily="18" charset="0"/>
                      </a:rPr>
                      <m:t>(</m:t>
                    </m:r>
                    <m:sSub>
                      <m:sSubPr>
                        <m:ctrlPr>
                          <a:rPr lang="pl-PL" sz="1600" b="0" i="1" dirty="0" smtClean="0">
                            <a:latin typeface="Cambria Math" panose="02040503050406030204" pitchFamily="18" charset="0"/>
                          </a:rPr>
                        </m:ctrlPr>
                      </m:sSubPr>
                      <m:e>
                        <m:r>
                          <a:rPr lang="en-US" sz="1600" i="1" dirty="0" smtClean="0">
                            <a:latin typeface="Cambria Math" panose="02040503050406030204" pitchFamily="18" charset="0"/>
                          </a:rPr>
                          <m:t>𝑜</m:t>
                        </m:r>
                      </m:e>
                      <m:sub>
                        <m:r>
                          <a:rPr lang="en-US" sz="1600" i="1" dirty="0" smtClean="0">
                            <a:latin typeface="Cambria Math" panose="02040503050406030204" pitchFamily="18" charset="0"/>
                          </a:rPr>
                          <m:t>𝑖</m:t>
                        </m:r>
                      </m:sub>
                    </m:sSub>
                    <m:r>
                      <a:rPr lang="en-US" sz="1600" i="1" dirty="0" smtClean="0">
                        <a:latin typeface="Cambria Math" panose="02040503050406030204" pitchFamily="18" charset="0"/>
                      </a:rPr>
                      <m:t>​,</m:t>
                    </m:r>
                    <m:sSub>
                      <m:sSubPr>
                        <m:ctrlPr>
                          <a:rPr lang="pl-PL" sz="1600" b="0" i="1" dirty="0" smtClean="0">
                            <a:latin typeface="Cambria Math" panose="02040503050406030204" pitchFamily="18" charset="0"/>
                          </a:rPr>
                        </m:ctrlPr>
                      </m:sSubPr>
                      <m:e>
                        <m:r>
                          <a:rPr lang="en-US" sz="1600" i="1" dirty="0" err="1" smtClean="0">
                            <a:latin typeface="Cambria Math" panose="02040503050406030204" pitchFamily="18" charset="0"/>
                          </a:rPr>
                          <m:t>𝑦</m:t>
                        </m:r>
                      </m:e>
                      <m:sub>
                        <m:r>
                          <a:rPr lang="en-US" sz="1600" i="1" dirty="0" err="1" smtClean="0">
                            <a:latin typeface="Cambria Math" panose="02040503050406030204" pitchFamily="18" charset="0"/>
                          </a:rPr>
                          <m:t>𝑖</m:t>
                        </m:r>
                      </m:sub>
                    </m:sSub>
                    <m:r>
                      <a:rPr lang="en-US" sz="1600" i="1" dirty="0" smtClean="0">
                        <a:latin typeface="Cambria Math" panose="02040503050406030204" pitchFamily="18" charset="0"/>
                      </a:rPr>
                      <m:t>​): </m:t>
                    </m:r>
                  </m:oMath>
                </a14:m>
                <a:r>
                  <a:rPr lang="en-US" sz="1600"/>
                  <a:t>The weighted loss for a single sample </a:t>
                </a:r>
                <a14:m>
                  <m:oMath xmlns:m="http://schemas.openxmlformats.org/officeDocument/2006/math">
                    <m:r>
                      <a:rPr lang="en-US" sz="1600" i="1" dirty="0" smtClean="0">
                        <a:latin typeface="Cambria Math" panose="02040503050406030204" pitchFamily="18" charset="0"/>
                      </a:rPr>
                      <m:t>𝑖</m:t>
                    </m:r>
                  </m:oMath>
                </a14:m>
                <a:r>
                  <a:rPr lang="en-US" sz="1600"/>
                  <a:t> </a:t>
                </a:r>
              </a:p>
              <a:p>
                <a:pPr lvl="1"/>
                <a14:m>
                  <m:oMath xmlns:m="http://schemas.openxmlformats.org/officeDocument/2006/math">
                    <m:sSub>
                      <m:sSubPr>
                        <m:ctrlPr>
                          <a:rPr lang="pl-PL" sz="1600" b="0" i="1" dirty="0" smtClean="0">
                            <a:latin typeface="Cambria Math" panose="02040503050406030204" pitchFamily="18" charset="0"/>
                          </a:rPr>
                        </m:ctrlPr>
                      </m:sSubPr>
                      <m:e>
                        <m:r>
                          <a:rPr lang="en-US" sz="1600" i="1" dirty="0" smtClean="0">
                            <a:latin typeface="Cambria Math" panose="02040503050406030204" pitchFamily="18" charset="0"/>
                          </a:rPr>
                          <m:t>𝑤</m:t>
                        </m:r>
                      </m:e>
                      <m:sub>
                        <m:r>
                          <a:rPr lang="en-US" sz="1600" i="1" dirty="0" smtClean="0">
                            <a:latin typeface="Cambria Math" panose="02040503050406030204" pitchFamily="18" charset="0"/>
                          </a:rPr>
                          <m:t>𝑖</m:t>
                        </m:r>
                      </m:sub>
                    </m:sSub>
                    <m:r>
                      <a:rPr lang="en-US" sz="1600" i="1" dirty="0" smtClean="0">
                        <a:latin typeface="Cambria Math" panose="02040503050406030204" pitchFamily="18" charset="0"/>
                      </a:rPr>
                      <m:t>​</m:t>
                    </m:r>
                  </m:oMath>
                </a14:m>
                <a:r>
                  <a:rPr lang="en-US" sz="1600"/>
                  <a:t>: The weight assigned to the sample </a:t>
                </a:r>
                <a14:m>
                  <m:oMath xmlns:m="http://schemas.openxmlformats.org/officeDocument/2006/math">
                    <m:r>
                      <a:rPr lang="en-US" sz="1600" i="1" dirty="0" smtClean="0">
                        <a:latin typeface="Cambria Math" panose="02040503050406030204" pitchFamily="18" charset="0"/>
                      </a:rPr>
                      <m:t>𝑖</m:t>
                    </m:r>
                  </m:oMath>
                </a14:m>
                <a:endParaRPr lang="en-US" sz="1600"/>
              </a:p>
              <a:p>
                <a:pPr lvl="1"/>
                <a14:m>
                  <m:oMath xmlns:m="http://schemas.openxmlformats.org/officeDocument/2006/math">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𝑦</m:t>
                        </m:r>
                      </m:e>
                      <m:sub>
                        <m:r>
                          <a:rPr lang="pl-PL" sz="1600" b="0" i="1" smtClean="0">
                            <a:latin typeface="Cambria Math" panose="02040503050406030204" pitchFamily="18" charset="0"/>
                          </a:rPr>
                          <m:t>𝑖</m:t>
                        </m:r>
                        <m:r>
                          <a:rPr lang="pl-PL" sz="1600" b="0" i="1" smtClean="0">
                            <a:latin typeface="Cambria Math" panose="02040503050406030204" pitchFamily="18" charset="0"/>
                          </a:rPr>
                          <m:t>, </m:t>
                        </m:r>
                        <m:r>
                          <a:rPr lang="pl-PL" sz="1600" b="0" i="1" smtClean="0">
                            <a:latin typeface="Cambria Math" panose="02040503050406030204" pitchFamily="18" charset="0"/>
                          </a:rPr>
                          <m:t>𝑐</m:t>
                        </m:r>
                      </m:sub>
                    </m:sSub>
                    <m:r>
                      <a:rPr lang="pl-PL" sz="1600" b="0" i="1" smtClean="0">
                        <a:latin typeface="Cambria Math" panose="02040503050406030204" pitchFamily="18" charset="0"/>
                      </a:rPr>
                      <m:t> </m:t>
                    </m:r>
                  </m:oMath>
                </a14:m>
                <a:r>
                  <a:rPr lang="en-US" sz="1600"/>
                  <a:t>​: The one-hot encoded ground truth label for class </a:t>
                </a:r>
                <a14:m>
                  <m:oMath xmlns:m="http://schemas.openxmlformats.org/officeDocument/2006/math">
                    <m:r>
                      <a:rPr lang="en-US" sz="1600" i="1" dirty="0" smtClean="0">
                        <a:latin typeface="Cambria Math" panose="02040503050406030204" pitchFamily="18" charset="0"/>
                      </a:rPr>
                      <m:t>𝑐</m:t>
                    </m:r>
                  </m:oMath>
                </a14:m>
                <a:endParaRPr lang="en-US" sz="1600"/>
              </a:p>
              <a:p>
                <a:pPr lvl="1"/>
                <a14:m>
                  <m:oMath xmlns:m="http://schemas.openxmlformats.org/officeDocument/2006/math">
                    <m:sSub>
                      <m:sSubPr>
                        <m:ctrlPr>
                          <a:rPr lang="pl-PL" sz="1600" b="0" i="1" dirty="0" smtClean="0">
                            <a:latin typeface="Cambria Math" panose="02040503050406030204" pitchFamily="18" charset="0"/>
                          </a:rPr>
                        </m:ctrlPr>
                      </m:sSubPr>
                      <m:e>
                        <m:r>
                          <a:rPr lang="en-US" sz="1600" i="1" dirty="0" smtClean="0">
                            <a:latin typeface="Cambria Math" panose="02040503050406030204" pitchFamily="18" charset="0"/>
                          </a:rPr>
                          <m:t>𝑝</m:t>
                        </m:r>
                      </m:e>
                      <m:sub>
                        <m:r>
                          <a:rPr lang="en-US" sz="1600" i="1" dirty="0" smtClean="0">
                            <a:latin typeface="Cambria Math" panose="02040503050406030204" pitchFamily="18" charset="0"/>
                          </a:rPr>
                          <m:t>𝑖</m:t>
                        </m:r>
                        <m:r>
                          <a:rPr lang="pl-PL" sz="1600" b="0" i="1" dirty="0" smtClean="0">
                            <a:latin typeface="Cambria Math" panose="02040503050406030204" pitchFamily="18" charset="0"/>
                          </a:rPr>
                          <m:t>, </m:t>
                        </m:r>
                        <m:r>
                          <a:rPr lang="pl-PL" sz="1600" b="0" i="1" dirty="0" smtClean="0">
                            <a:latin typeface="Cambria Math" panose="02040503050406030204" pitchFamily="18" charset="0"/>
                          </a:rPr>
                          <m:t>𝑐</m:t>
                        </m:r>
                      </m:sub>
                    </m:sSub>
                    <m:r>
                      <a:rPr lang="en-US" sz="1600" i="1" dirty="0" smtClean="0">
                        <a:latin typeface="Cambria Math" panose="02040503050406030204" pitchFamily="18" charset="0"/>
                      </a:rPr>
                      <m:t>​</m:t>
                    </m:r>
                  </m:oMath>
                </a14:m>
                <a:r>
                  <a:rPr lang="en-US" sz="1600"/>
                  <a:t>: The predicted probability for class cc for sample </a:t>
                </a:r>
                <a14:m>
                  <m:oMath xmlns:m="http://schemas.openxmlformats.org/officeDocument/2006/math">
                    <m:r>
                      <a:rPr lang="en-US" sz="1600" i="1" dirty="0" smtClean="0">
                        <a:latin typeface="Cambria Math" panose="02040503050406030204" pitchFamily="18" charset="0"/>
                      </a:rPr>
                      <m:t>𝑖</m:t>
                    </m:r>
                  </m:oMath>
                </a14:m>
                <a:endParaRPr lang="en-US" sz="1600"/>
              </a:p>
              <a:p>
                <a:pPr lvl="1"/>
                <a14:m>
                  <m:oMath xmlns:m="http://schemas.openxmlformats.org/officeDocument/2006/math">
                    <m:r>
                      <a:rPr lang="en-US" sz="1600" i="1" dirty="0" smtClean="0">
                        <a:latin typeface="Cambria Math" panose="02040503050406030204" pitchFamily="18" charset="0"/>
                      </a:rPr>
                      <m:t>𝐶</m:t>
                    </m:r>
                  </m:oMath>
                </a14:m>
                <a:r>
                  <a:rPr lang="en-US" sz="1600"/>
                  <a:t>: The total number of classes.</a:t>
                </a:r>
              </a:p>
              <a:p>
                <a:endParaRPr lang="pl-PL" sz="1600" b="0"/>
              </a:p>
              <a:p>
                <a:endParaRPr lang="pl-PL" sz="1600" b="0"/>
              </a:p>
              <a:p>
                <a:endParaRPr lang="en-US" sz="1600"/>
              </a:p>
            </p:txBody>
          </p:sp>
        </mc:Choice>
        <mc:Fallback xmlns="">
          <p:sp>
            <p:nvSpPr>
              <p:cNvPr id="3" name="Text Placeholder 2">
                <a:extLst>
                  <a:ext uri="{FF2B5EF4-FFF2-40B4-BE49-F238E27FC236}">
                    <a16:creationId xmlns:a16="http://schemas.microsoft.com/office/drawing/2014/main" id="{9FE46082-2B0C-59EA-4121-9D598E090793}"/>
                  </a:ext>
                </a:extLst>
              </p:cNvPr>
              <p:cNvSpPr>
                <a:spLocks noGrp="1" noRot="1" noChangeAspect="1" noMove="1" noResize="1" noEditPoints="1" noAdjustHandles="1" noChangeArrowheads="1" noChangeShapeType="1" noTextEdit="1"/>
              </p:cNvSpPr>
              <p:nvPr>
                <p:ph type="body" idx="1"/>
              </p:nvPr>
            </p:nvSpPr>
            <p:spPr>
              <a:xfrm>
                <a:off x="831904" y="1624350"/>
                <a:ext cx="7479992" cy="1894800"/>
              </a:xfrm>
              <a:blipFill>
                <a:blip r:embed="rId2"/>
                <a:stretch>
                  <a:fillRect t="-15756" b="-77492"/>
                </a:stretch>
              </a:blipFill>
            </p:spPr>
            <p:txBody>
              <a:bodyPr/>
              <a:lstStyle/>
              <a:p>
                <a:r>
                  <a:rPr lang="en-US">
                    <a:noFill/>
                  </a:rPr>
                  <a:t> </a:t>
                </a:r>
              </a:p>
            </p:txBody>
          </p:sp>
        </mc:Fallback>
      </mc:AlternateContent>
    </p:spTree>
    <p:extLst>
      <p:ext uri="{BB962C8B-B14F-4D97-AF65-F5344CB8AC3E}">
        <p14:creationId xmlns:p14="http://schemas.microsoft.com/office/powerpoint/2010/main" val="94879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E242-04BD-66B7-AB3B-7CA85A1445C4}"/>
              </a:ext>
            </a:extLst>
          </p:cNvPr>
          <p:cNvSpPr>
            <a:spLocks noGrp="1"/>
          </p:cNvSpPr>
          <p:nvPr>
            <p:ph type="title"/>
          </p:nvPr>
        </p:nvSpPr>
        <p:spPr/>
        <p:txBody>
          <a:bodyPr/>
          <a:lstStyle/>
          <a:p>
            <a:r>
              <a:rPr lang="en-US"/>
              <a:t>Framework and GPUs</a:t>
            </a:r>
          </a:p>
        </p:txBody>
      </p:sp>
      <p:sp>
        <p:nvSpPr>
          <p:cNvPr id="3" name="Text Placeholder 2">
            <a:extLst>
              <a:ext uri="{FF2B5EF4-FFF2-40B4-BE49-F238E27FC236}">
                <a16:creationId xmlns:a16="http://schemas.microsoft.com/office/drawing/2014/main" id="{6054306F-06C4-9565-0311-79BD78DF3846}"/>
              </a:ext>
            </a:extLst>
          </p:cNvPr>
          <p:cNvSpPr>
            <a:spLocks noGrp="1"/>
          </p:cNvSpPr>
          <p:nvPr>
            <p:ph type="body" idx="1"/>
          </p:nvPr>
        </p:nvSpPr>
        <p:spPr>
          <a:xfrm>
            <a:off x="715100" y="1636300"/>
            <a:ext cx="3235108" cy="1894800"/>
          </a:xfrm>
        </p:spPr>
        <p:txBody>
          <a:bodyPr/>
          <a:lstStyle/>
          <a:p>
            <a:r>
              <a:rPr lang="en-US" sz="1600"/>
              <a:t>Framework: </a:t>
            </a:r>
            <a:r>
              <a:rPr lang="en-US" sz="1600" b="1" err="1"/>
              <a:t>ALLaMo</a:t>
            </a:r>
            <a:endParaRPr lang="en-US" sz="1600" b="1"/>
          </a:p>
          <a:p>
            <a:endParaRPr lang="en-US" sz="1600"/>
          </a:p>
          <a:p>
            <a:r>
              <a:rPr lang="en-US" sz="1600"/>
              <a:t>GPUs: 256 Nvidia GH100</a:t>
            </a:r>
          </a:p>
          <a:p>
            <a:pPr lvl="1"/>
            <a:r>
              <a:rPr lang="en-US" sz="1600"/>
              <a:t>Cost as of 03.12.2024:</a:t>
            </a:r>
            <a:br>
              <a:rPr lang="en-US" sz="1600"/>
            </a:br>
            <a:r>
              <a:rPr lang="en-US" sz="1600" b="1"/>
              <a:t>34 494 841,84 PLN</a:t>
            </a:r>
          </a:p>
        </p:txBody>
      </p:sp>
      <p:pic>
        <p:nvPicPr>
          <p:cNvPr id="5" name="Picture 4">
            <a:extLst>
              <a:ext uri="{FF2B5EF4-FFF2-40B4-BE49-F238E27FC236}">
                <a16:creationId xmlns:a16="http://schemas.microsoft.com/office/drawing/2014/main" id="{A2CDE7B8-7ABF-5B81-88EE-3A7527D53D69}"/>
              </a:ext>
            </a:extLst>
          </p:cNvPr>
          <p:cNvPicPr>
            <a:picLocks noChangeAspect="1"/>
          </p:cNvPicPr>
          <p:nvPr/>
        </p:nvPicPr>
        <p:blipFill>
          <a:blip r:embed="rId2"/>
          <a:stretch>
            <a:fillRect/>
          </a:stretch>
        </p:blipFill>
        <p:spPr>
          <a:xfrm>
            <a:off x="4188851" y="1153971"/>
            <a:ext cx="4132189" cy="2205695"/>
          </a:xfrm>
          <a:prstGeom prst="rect">
            <a:avLst/>
          </a:prstGeom>
        </p:spPr>
      </p:pic>
      <p:pic>
        <p:nvPicPr>
          <p:cNvPr id="6" name="Picture 5">
            <a:extLst>
              <a:ext uri="{FF2B5EF4-FFF2-40B4-BE49-F238E27FC236}">
                <a16:creationId xmlns:a16="http://schemas.microsoft.com/office/drawing/2014/main" id="{305E0BB7-2697-B3AF-B289-BD2C1AA9D48A}"/>
              </a:ext>
            </a:extLst>
          </p:cNvPr>
          <p:cNvPicPr>
            <a:picLocks noChangeAspect="1"/>
          </p:cNvPicPr>
          <p:nvPr/>
        </p:nvPicPr>
        <p:blipFill>
          <a:blip r:embed="rId3"/>
          <a:stretch>
            <a:fillRect/>
          </a:stretch>
        </p:blipFill>
        <p:spPr>
          <a:xfrm>
            <a:off x="4188851" y="3512066"/>
            <a:ext cx="4132189" cy="1531511"/>
          </a:xfrm>
          <a:prstGeom prst="rect">
            <a:avLst/>
          </a:prstGeom>
        </p:spPr>
      </p:pic>
    </p:spTree>
    <p:extLst>
      <p:ext uri="{BB962C8B-B14F-4D97-AF65-F5344CB8AC3E}">
        <p14:creationId xmlns:p14="http://schemas.microsoft.com/office/powerpoint/2010/main" val="31721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16B0ADFE-67BB-4B24-51A5-3D23AED97288}"/>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5E70BBF4-F9F5-EC32-A004-168052718654}"/>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Evaluations</a:t>
            </a:r>
            <a:endParaRPr/>
          </a:p>
        </p:txBody>
      </p:sp>
      <p:sp>
        <p:nvSpPr>
          <p:cNvPr id="235" name="Google Shape;235;p39">
            <a:extLst>
              <a:ext uri="{FF2B5EF4-FFF2-40B4-BE49-F238E27FC236}">
                <a16:creationId xmlns:a16="http://schemas.microsoft.com/office/drawing/2014/main" id="{0DF7BAC9-CD0C-6CB6-DBF6-DE5C0F9A54CA}"/>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pl-PL"/>
              <a:t>5</a:t>
            </a:r>
            <a:endParaRPr/>
          </a:p>
        </p:txBody>
      </p:sp>
    </p:spTree>
    <p:extLst>
      <p:ext uri="{BB962C8B-B14F-4D97-AF65-F5344CB8AC3E}">
        <p14:creationId xmlns:p14="http://schemas.microsoft.com/office/powerpoint/2010/main" val="343080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DF71-1C10-01FE-A13C-9F1EDAC83850}"/>
              </a:ext>
            </a:extLst>
          </p:cNvPr>
          <p:cNvSpPr>
            <a:spLocks noGrp="1"/>
          </p:cNvSpPr>
          <p:nvPr>
            <p:ph type="title"/>
          </p:nvPr>
        </p:nvSpPr>
        <p:spPr/>
        <p:txBody>
          <a:bodyPr/>
          <a:lstStyle/>
          <a:p>
            <a:r>
              <a:rPr lang="en-US"/>
              <a:t>Tasks</a:t>
            </a:r>
          </a:p>
        </p:txBody>
      </p:sp>
      <p:sp>
        <p:nvSpPr>
          <p:cNvPr id="3" name="Text Placeholder 2">
            <a:extLst>
              <a:ext uri="{FF2B5EF4-FFF2-40B4-BE49-F238E27FC236}">
                <a16:creationId xmlns:a16="http://schemas.microsoft.com/office/drawing/2014/main" id="{DAA50797-25C5-23AB-7059-4DFD792F04D3}"/>
              </a:ext>
            </a:extLst>
          </p:cNvPr>
          <p:cNvSpPr>
            <a:spLocks noGrp="1"/>
          </p:cNvSpPr>
          <p:nvPr>
            <p:ph type="body" idx="1"/>
          </p:nvPr>
        </p:nvSpPr>
        <p:spPr>
          <a:xfrm>
            <a:off x="715100" y="1239847"/>
            <a:ext cx="7054104" cy="1894800"/>
          </a:xfrm>
        </p:spPr>
        <p:txBody>
          <a:bodyPr/>
          <a:lstStyle/>
          <a:p>
            <a:r>
              <a:rPr lang="en-US"/>
              <a:t>Task types:</a:t>
            </a:r>
          </a:p>
          <a:p>
            <a:pPr lvl="1"/>
            <a:r>
              <a:rPr lang="en-US" b="1"/>
              <a:t>Sentiment Analysis: </a:t>
            </a:r>
            <a:r>
              <a:rPr lang="en-US"/>
              <a:t>polemo2</a:t>
            </a:r>
          </a:p>
          <a:p>
            <a:pPr lvl="1"/>
            <a:r>
              <a:rPr lang="en-US" b="1"/>
              <a:t>Named Entity Recognition: </a:t>
            </a:r>
            <a:r>
              <a:rPr lang="en-US" err="1"/>
              <a:t>klej-ner</a:t>
            </a:r>
            <a:endParaRPr lang="en-US"/>
          </a:p>
          <a:p>
            <a:pPr lvl="1"/>
            <a:r>
              <a:rPr lang="en-US" b="1"/>
              <a:t>Topic Classification:</a:t>
            </a:r>
            <a:r>
              <a:rPr lang="en-US"/>
              <a:t> 8tags</a:t>
            </a:r>
          </a:p>
          <a:p>
            <a:pPr lvl="1"/>
            <a:r>
              <a:rPr lang="en-US" b="1"/>
              <a:t>Machine Reading Comprehension: </a:t>
            </a:r>
            <a:r>
              <a:rPr lang="en-US" err="1"/>
              <a:t>belebele</a:t>
            </a:r>
            <a:r>
              <a:rPr lang="en-US"/>
              <a:t>, </a:t>
            </a:r>
            <a:r>
              <a:rPr lang="en-US" err="1"/>
              <a:t>poquad</a:t>
            </a:r>
            <a:endParaRPr lang="en-US"/>
          </a:p>
          <a:p>
            <a:pPr lvl="1"/>
            <a:r>
              <a:rPr lang="en-US" b="1"/>
              <a:t>Open-Domain Question Answering: </a:t>
            </a:r>
            <a:r>
              <a:rPr lang="en-US" err="1"/>
              <a:t>polqa</a:t>
            </a:r>
            <a:endParaRPr lang="en-US"/>
          </a:p>
          <a:p>
            <a:pPr lvl="1"/>
            <a:r>
              <a:rPr lang="en-US" b="1"/>
              <a:t>Text Similarity Assessment: </a:t>
            </a:r>
            <a:r>
              <a:rPr lang="en-US" err="1"/>
              <a:t>ppc</a:t>
            </a:r>
            <a:endParaRPr lang="en-US"/>
          </a:p>
          <a:p>
            <a:pPr lvl="1"/>
            <a:r>
              <a:rPr lang="en-US" b="1"/>
              <a:t>Summarization: </a:t>
            </a:r>
            <a:r>
              <a:rPr lang="en-US" err="1"/>
              <a:t>psc</a:t>
            </a:r>
            <a:endParaRPr lang="en-US"/>
          </a:p>
          <a:p>
            <a:pPr lvl="1"/>
            <a:r>
              <a:rPr lang="en-US" b="1"/>
              <a:t>Hate Speech Detection: </a:t>
            </a:r>
            <a:r>
              <a:rPr lang="en-US" err="1"/>
              <a:t>cbd</a:t>
            </a:r>
            <a:endParaRPr lang="en-US"/>
          </a:p>
          <a:p>
            <a:pPr lvl="1"/>
            <a:r>
              <a:rPr lang="en-US" b="1"/>
              <a:t>Trivia-Based Question Answering: </a:t>
            </a:r>
            <a:r>
              <a:rPr lang="en-US" err="1"/>
              <a:t>dyk</a:t>
            </a:r>
            <a:endParaRPr lang="en-US"/>
          </a:p>
          <a:p>
            <a:endParaRPr lang="en-US"/>
          </a:p>
          <a:p>
            <a:r>
              <a:rPr lang="en-US"/>
              <a:t>Test Types:</a:t>
            </a:r>
          </a:p>
          <a:p>
            <a:pPr lvl="1"/>
            <a:r>
              <a:rPr lang="en-US"/>
              <a:t>ABCD – choose answer with highest probability</a:t>
            </a:r>
          </a:p>
          <a:p>
            <a:pPr lvl="1"/>
            <a:r>
              <a:rPr lang="en-US"/>
              <a:t>Generate – freely generate answer</a:t>
            </a:r>
          </a:p>
          <a:p>
            <a:pPr lvl="1"/>
            <a:endParaRPr lang="en-US"/>
          </a:p>
        </p:txBody>
      </p:sp>
    </p:spTree>
    <p:extLst>
      <p:ext uri="{BB962C8B-B14F-4D97-AF65-F5344CB8AC3E}">
        <p14:creationId xmlns:p14="http://schemas.microsoft.com/office/powerpoint/2010/main" val="308453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F52C-8784-C01E-1EF1-FE87F93BA94D}"/>
              </a:ext>
            </a:extLst>
          </p:cNvPr>
          <p:cNvSpPr>
            <a:spLocks noGrp="1"/>
          </p:cNvSpPr>
          <p:nvPr>
            <p:ph type="title"/>
          </p:nvPr>
        </p:nvSpPr>
        <p:spPr/>
        <p:txBody>
          <a:bodyPr/>
          <a:lstStyle/>
          <a:p>
            <a:r>
              <a:rPr lang="en-US"/>
              <a:t>Metrics</a:t>
            </a:r>
          </a:p>
        </p:txBody>
      </p:sp>
      <p:sp>
        <p:nvSpPr>
          <p:cNvPr id="3" name="Text Placeholder 2">
            <a:extLst>
              <a:ext uri="{FF2B5EF4-FFF2-40B4-BE49-F238E27FC236}">
                <a16:creationId xmlns:a16="http://schemas.microsoft.com/office/drawing/2014/main" id="{EA869881-7366-0054-A5AB-FC3298954668}"/>
              </a:ext>
            </a:extLst>
          </p:cNvPr>
          <p:cNvSpPr>
            <a:spLocks noGrp="1"/>
          </p:cNvSpPr>
          <p:nvPr>
            <p:ph type="body" idx="1"/>
          </p:nvPr>
        </p:nvSpPr>
        <p:spPr/>
        <p:txBody>
          <a:bodyPr/>
          <a:lstStyle/>
          <a:p>
            <a:r>
              <a:rPr lang="en-US" b="1"/>
              <a:t>All tasks: </a:t>
            </a:r>
            <a:r>
              <a:rPr lang="en-US"/>
              <a:t>normalized average across other metrics</a:t>
            </a:r>
          </a:p>
          <a:p>
            <a:r>
              <a:rPr lang="en-US" b="1"/>
              <a:t>Reranking: </a:t>
            </a:r>
            <a:r>
              <a:rPr lang="en-US"/>
              <a:t>performance important for RAG</a:t>
            </a:r>
          </a:p>
          <a:p>
            <a:r>
              <a:rPr lang="en-US" b="1"/>
              <a:t>Generator/Reader: </a:t>
            </a:r>
            <a:r>
              <a:rPr lang="en-US"/>
              <a:t>open-book </a:t>
            </a:r>
            <a:r>
              <a:rPr lang="en-US" err="1"/>
              <a:t>QnA</a:t>
            </a:r>
            <a:r>
              <a:rPr lang="en-US"/>
              <a:t> answering</a:t>
            </a:r>
            <a:r>
              <a:rPr lang="pl-PL"/>
              <a:t> (</a:t>
            </a:r>
            <a:r>
              <a:rPr lang="pl-PL" err="1"/>
              <a:t>also</a:t>
            </a:r>
            <a:r>
              <a:rPr lang="pl-PL"/>
              <a:t> </a:t>
            </a:r>
            <a:r>
              <a:rPr lang="pl-PL" err="1"/>
              <a:t>important</a:t>
            </a:r>
            <a:r>
              <a:rPr lang="pl-PL"/>
              <a:t> for RAG)</a:t>
            </a:r>
            <a:endParaRPr lang="en-US"/>
          </a:p>
          <a:p>
            <a:r>
              <a:rPr lang="en-US" b="1"/>
              <a:t>Perplexity: </a:t>
            </a:r>
            <a:r>
              <a:rPr lang="en-US"/>
              <a:t>uncertainty of the model in generating or understanding the next word in a sequence (lower is better)</a:t>
            </a:r>
          </a:p>
          <a:p>
            <a:pPr marL="152400" indent="0">
              <a:buNone/>
            </a:pPr>
            <a:endParaRPr lang="en-US"/>
          </a:p>
        </p:txBody>
      </p:sp>
      <p:pic>
        <p:nvPicPr>
          <p:cNvPr id="1028" name="Picture 4">
            <a:extLst>
              <a:ext uri="{FF2B5EF4-FFF2-40B4-BE49-F238E27FC236}">
                <a16:creationId xmlns:a16="http://schemas.microsoft.com/office/drawing/2014/main" id="{A1675D25-2800-9D42-0FF5-9665F0AF2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053" y="1548861"/>
            <a:ext cx="3142996" cy="1870900"/>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A54C98D9-E7F9-7550-13F8-733EBBBAB8FC}"/>
              </a:ext>
            </a:extLst>
          </p:cNvPr>
          <p:cNvSpPr txBox="1"/>
          <p:nvPr/>
        </p:nvSpPr>
        <p:spPr>
          <a:xfrm>
            <a:off x="5487336" y="3419761"/>
            <a:ext cx="3022430" cy="261610"/>
          </a:xfrm>
          <a:prstGeom prst="rect">
            <a:avLst/>
          </a:prstGeom>
          <a:noFill/>
        </p:spPr>
        <p:txBody>
          <a:bodyPr wrap="square">
            <a:spAutoFit/>
          </a:bodyPr>
          <a:lstStyle/>
          <a:p>
            <a:pPr algn="ctr"/>
            <a:r>
              <a:rPr lang="pl-PL" sz="800"/>
              <a:t>RAG </a:t>
            </a:r>
            <a:r>
              <a:rPr lang="pl-PL" sz="800" err="1"/>
              <a:t>architecture</a:t>
            </a:r>
            <a:endParaRPr lang="pl-PL" sz="800"/>
          </a:p>
          <a:p>
            <a:pPr algn="ctr"/>
            <a:r>
              <a:rPr lang="en-GB" sz="300">
                <a:solidFill>
                  <a:schemeClr val="accent4">
                    <a:lumMod val="75000"/>
                  </a:schemeClr>
                </a:solidFill>
              </a:rPr>
              <a:t>https://images.prismic.io/deepset/36c0c538-abd5-4c85-867e-6556421b49e7_deepset_blog_1_Retrieval_in_RAG_Part2_V1.png?auto=compress,format</a:t>
            </a:r>
          </a:p>
        </p:txBody>
      </p:sp>
    </p:spTree>
    <p:extLst>
      <p:ext uri="{BB962C8B-B14F-4D97-AF65-F5344CB8AC3E}">
        <p14:creationId xmlns:p14="http://schemas.microsoft.com/office/powerpoint/2010/main" val="21223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722341-9843-0278-DAD7-9AE880FB07C4}"/>
              </a:ext>
            </a:extLst>
          </p:cNvPr>
          <p:cNvSpPr>
            <a:spLocks noGrp="1"/>
          </p:cNvSpPr>
          <p:nvPr>
            <p:ph type="title"/>
          </p:nvPr>
        </p:nvSpPr>
        <p:spPr/>
        <p:txBody>
          <a:bodyPr/>
          <a:lstStyle/>
          <a:p>
            <a:r>
              <a:rPr lang="pl-PL" err="1"/>
              <a:t>Results</a:t>
            </a:r>
            <a:r>
              <a:rPr lang="pl-PL"/>
              <a:t> 1/2</a:t>
            </a:r>
            <a:endParaRPr lang="en-GB"/>
          </a:p>
        </p:txBody>
      </p:sp>
      <p:graphicFrame>
        <p:nvGraphicFramePr>
          <p:cNvPr id="5" name="Tabela 4">
            <a:extLst>
              <a:ext uri="{FF2B5EF4-FFF2-40B4-BE49-F238E27FC236}">
                <a16:creationId xmlns:a16="http://schemas.microsoft.com/office/drawing/2014/main" id="{A3D95451-2782-503D-2080-F0B8E79F72E1}"/>
              </a:ext>
            </a:extLst>
          </p:cNvPr>
          <p:cNvGraphicFramePr>
            <a:graphicFrameLocks noGrp="1"/>
          </p:cNvGraphicFramePr>
          <p:nvPr>
            <p:extLst>
              <p:ext uri="{D42A27DB-BD31-4B8C-83A1-F6EECF244321}">
                <p14:modId xmlns:p14="http://schemas.microsoft.com/office/powerpoint/2010/main" val="1955259945"/>
              </p:ext>
            </p:extLst>
          </p:nvPr>
        </p:nvGraphicFramePr>
        <p:xfrm>
          <a:off x="1306831" y="1341868"/>
          <a:ext cx="6774180" cy="2882428"/>
        </p:xfrm>
        <a:graphic>
          <a:graphicData uri="http://schemas.openxmlformats.org/drawingml/2006/table">
            <a:tbl>
              <a:tblPr>
                <a:tableStyleId>{2ED5FF13-AE7B-4444-9CF9-602BF814C84E}</a:tableStyleId>
              </a:tblPr>
              <a:tblGrid>
                <a:gridCol w="2402727">
                  <a:extLst>
                    <a:ext uri="{9D8B030D-6E8A-4147-A177-3AD203B41FA5}">
                      <a16:colId xmlns:a16="http://schemas.microsoft.com/office/drawing/2014/main" val="3110084833"/>
                    </a:ext>
                  </a:extLst>
                </a:gridCol>
                <a:gridCol w="771002">
                  <a:extLst>
                    <a:ext uri="{9D8B030D-6E8A-4147-A177-3AD203B41FA5}">
                      <a16:colId xmlns:a16="http://schemas.microsoft.com/office/drawing/2014/main" val="528603584"/>
                    </a:ext>
                  </a:extLst>
                </a:gridCol>
                <a:gridCol w="1378200">
                  <a:extLst>
                    <a:ext uri="{9D8B030D-6E8A-4147-A177-3AD203B41FA5}">
                      <a16:colId xmlns:a16="http://schemas.microsoft.com/office/drawing/2014/main" val="3145377784"/>
                    </a:ext>
                  </a:extLst>
                </a:gridCol>
                <a:gridCol w="1157262">
                  <a:extLst>
                    <a:ext uri="{9D8B030D-6E8A-4147-A177-3AD203B41FA5}">
                      <a16:colId xmlns:a16="http://schemas.microsoft.com/office/drawing/2014/main" val="1835860594"/>
                    </a:ext>
                  </a:extLst>
                </a:gridCol>
                <a:gridCol w="1064989">
                  <a:extLst>
                    <a:ext uri="{9D8B030D-6E8A-4147-A177-3AD203B41FA5}">
                      <a16:colId xmlns:a16="http://schemas.microsoft.com/office/drawing/2014/main" val="4109500232"/>
                    </a:ext>
                  </a:extLst>
                </a:gridCol>
              </a:tblGrid>
              <a:tr h="198213">
                <a:tc>
                  <a:txBody>
                    <a:bodyPr/>
                    <a:lstStyle/>
                    <a:p>
                      <a:pPr algn="l" fontAlgn="b"/>
                      <a:r>
                        <a:rPr lang="pl-PL" sz="1300" b="1" u="none" strike="noStrike">
                          <a:effectLst/>
                          <a:latin typeface="Alexandria Medium" panose="020B0604020202020204" charset="-78"/>
                          <a:cs typeface="Alexandria Medium" panose="020B0604020202020204" charset="-78"/>
                        </a:rPr>
                        <a:t>Model</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2083" marR="2083" marT="2083" marB="0" anchor="b"/>
                </a:tc>
                <a:tc>
                  <a:txBody>
                    <a:bodyPr/>
                    <a:lstStyle/>
                    <a:p>
                      <a:pPr algn="ctr" fontAlgn="b"/>
                      <a:r>
                        <a:rPr lang="pl-PL" sz="1300" b="1" u="none" strike="noStrike" err="1">
                          <a:effectLst/>
                          <a:latin typeface="Alexandria Medium" panose="020B0604020202020204" charset="-78"/>
                          <a:cs typeface="Alexandria Medium" panose="020B0604020202020204" charset="-78"/>
                        </a:rPr>
                        <a:t>All</a:t>
                      </a:r>
                      <a:r>
                        <a:rPr lang="pl-PL" sz="1300" b="1" u="none" strike="noStrike">
                          <a:effectLst/>
                          <a:latin typeface="Alexandria Medium" panose="020B0604020202020204" charset="-78"/>
                          <a:cs typeface="Alexandria Medium" panose="020B0604020202020204" charset="-78"/>
                        </a:rPr>
                        <a:t> </a:t>
                      </a:r>
                      <a:r>
                        <a:rPr lang="pl-PL" sz="1300" b="1" u="none" strike="noStrike" err="1">
                          <a:effectLst/>
                          <a:latin typeface="Alexandria Medium" panose="020B0604020202020204" charset="-78"/>
                          <a:cs typeface="Alexandria Medium" panose="020B0604020202020204" charset="-78"/>
                        </a:rPr>
                        <a:t>tasks</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2083" marR="2083" marT="2083" marB="0" anchor="b"/>
                </a:tc>
                <a:tc>
                  <a:txBody>
                    <a:bodyPr/>
                    <a:lstStyle/>
                    <a:p>
                      <a:pPr algn="ctr" fontAlgn="b"/>
                      <a:r>
                        <a:rPr lang="pl-PL" sz="1300" b="1" u="none" strike="noStrike">
                          <a:effectLst/>
                          <a:latin typeface="Alexandria Medium" panose="020B0604020202020204" charset="-78"/>
                          <a:cs typeface="Alexandria Medium" panose="020B0604020202020204" charset="-78"/>
                        </a:rPr>
                        <a:t>RAG </a:t>
                      </a:r>
                      <a:r>
                        <a:rPr lang="pl-PL" sz="1300" b="1" u="none" strike="noStrike" err="1">
                          <a:effectLst/>
                          <a:latin typeface="Alexandria Medium" panose="020B0604020202020204" charset="-78"/>
                          <a:cs typeface="Alexandria Medium" panose="020B0604020202020204" charset="-78"/>
                        </a:rPr>
                        <a:t>Reranking</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2083" marR="2083" marT="2083" marB="0" anchor="b"/>
                </a:tc>
                <a:tc>
                  <a:txBody>
                    <a:bodyPr/>
                    <a:lstStyle/>
                    <a:p>
                      <a:pPr algn="ctr" fontAlgn="b"/>
                      <a:r>
                        <a:rPr lang="pl-PL" sz="1300" b="1" u="none" strike="noStrike">
                          <a:effectLst/>
                          <a:latin typeface="Alexandria Medium" panose="020B0604020202020204" charset="-78"/>
                          <a:cs typeface="Alexandria Medium" panose="020B0604020202020204" charset="-78"/>
                        </a:rPr>
                        <a:t>RAG Reader</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2083" marR="2083" marT="2083" marB="0" anchor="b"/>
                </a:tc>
                <a:tc>
                  <a:txBody>
                    <a:bodyPr/>
                    <a:lstStyle/>
                    <a:p>
                      <a:pPr algn="ctr" fontAlgn="b"/>
                      <a:r>
                        <a:rPr lang="pl-PL" sz="1300" b="1" u="none" strike="noStrike" err="1">
                          <a:effectLst/>
                          <a:latin typeface="Alexandria Medium" panose="020B0604020202020204" charset="-78"/>
                          <a:cs typeface="Alexandria Medium" panose="020B0604020202020204" charset="-78"/>
                        </a:rPr>
                        <a:t>Perplexity</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564594649"/>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berkeley-nest/Starling-LM-7B-alpha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highlight>
                            <a:srgbClr val="FFFF00"/>
                          </a:highlight>
                          <a:latin typeface="Alexandria Medium" panose="020B0604020202020204" charset="-78"/>
                          <a:cs typeface="Alexandria Medium" panose="020B0604020202020204" charset="-78"/>
                        </a:rPr>
                        <a:t>47.46</a:t>
                      </a:r>
                      <a:endParaRPr lang="pl-PL" sz="1000" b="0" i="0" u="none" strike="noStrike">
                        <a:solidFill>
                          <a:srgbClr val="000000"/>
                        </a:solidFill>
                        <a:effectLst/>
                        <a:highlight>
                          <a:srgbClr val="FFFF00"/>
                        </a:highligh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highlight>
                            <a:srgbClr val="FFFF00"/>
                          </a:highlight>
                          <a:latin typeface="Alexandria Medium" panose="020B0604020202020204" charset="-78"/>
                          <a:cs typeface="Alexandria Medium" panose="020B0604020202020204" charset="-78"/>
                        </a:rPr>
                        <a:t>75.73</a:t>
                      </a:r>
                      <a:endParaRPr lang="pl-PL" sz="1000" b="0" i="0" u="none" strike="noStrike">
                        <a:solidFill>
                          <a:srgbClr val="000000"/>
                        </a:solidFill>
                        <a:effectLst/>
                        <a:highlight>
                          <a:srgbClr val="FFFF00"/>
                        </a:highligh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82.86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1438.04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998729616"/>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openchat/openchat-3.5-0106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47.32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74.71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83.6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1106.56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1666569898"/>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Nexusflow/Starling-LM-7B-beta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45.69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74.58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81.22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1161.54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1612439026"/>
                  </a:ext>
                </a:extLst>
              </a:tr>
              <a:tr h="178815">
                <a:tc>
                  <a:txBody>
                    <a:bodyPr/>
                    <a:lstStyle/>
                    <a:p>
                      <a:pPr algn="l" fontAlgn="b"/>
                      <a:r>
                        <a:rPr lang="pl-PL" sz="1000" u="none" strike="noStrike" err="1">
                          <a:effectLst/>
                          <a:latin typeface="Alexandria Medium" panose="020B0604020202020204" charset="-78"/>
                          <a:cs typeface="Alexandria Medium" panose="020B0604020202020204" charset="-78"/>
                        </a:rPr>
                        <a:t>openchat</a:t>
                      </a:r>
                      <a:r>
                        <a:rPr lang="pl-PL" sz="1000" u="none" strike="noStrike">
                          <a:effectLst/>
                          <a:latin typeface="Alexandria Medium" panose="020B0604020202020204" charset="-78"/>
                          <a:cs typeface="Alexandria Medium" panose="020B0604020202020204" charset="-78"/>
                        </a:rPr>
                        <a:t>/openchat-3.5-1210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44.17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71.76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82.15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1923.83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3289779305"/>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teknium/OpenHermes-2.5-Mistral-7B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42.64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70.63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80.25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1463.00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1682881781"/>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mistralai/Mistral-7B-Instruct-v0.2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40.29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72.58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79.39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2088.08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362222612"/>
                  </a:ext>
                </a:extLst>
              </a:tr>
              <a:tr h="178815">
                <a:tc>
                  <a:txBody>
                    <a:bodyPr/>
                    <a:lstStyle/>
                    <a:p>
                      <a:pPr algn="l" fontAlgn="b"/>
                      <a:r>
                        <a:rPr lang="pl-PL" sz="1000" b="1" u="none" strike="noStrike">
                          <a:effectLst/>
                          <a:latin typeface="Alexandria Medium" panose="020B0604020202020204" charset="-78"/>
                          <a:cs typeface="Alexandria Medium" panose="020B0604020202020204" charset="-78"/>
                        </a:rPr>
                        <a:t>Bielik-7B-Instruct-v0.1</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b="1" u="none" strike="noStrike">
                          <a:effectLst/>
                          <a:latin typeface="Alexandria Medium" panose="020B0604020202020204" charset="-78"/>
                          <a:cs typeface="Alexandria Medium" panose="020B0604020202020204" charset="-78"/>
                        </a:rPr>
                        <a:t>39.28</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b="1" u="none" strike="noStrike">
                          <a:effectLst/>
                          <a:latin typeface="Alexandria Medium" panose="020B0604020202020204" charset="-78"/>
                          <a:cs typeface="Alexandria Medium" panose="020B0604020202020204" charset="-78"/>
                        </a:rPr>
                        <a:t>61.89</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b="1" u="none" strike="noStrike">
                          <a:effectLst/>
                          <a:highlight>
                            <a:srgbClr val="FFFF00"/>
                          </a:highlight>
                          <a:latin typeface="Alexandria Medium" panose="020B0604020202020204" charset="-78"/>
                          <a:cs typeface="Alexandria Medium" panose="020B0604020202020204" charset="-78"/>
                        </a:rPr>
                        <a:t>86</a:t>
                      </a:r>
                      <a:endParaRPr lang="pl-PL" sz="1000" b="1" i="0" u="none" strike="noStrike">
                        <a:solidFill>
                          <a:srgbClr val="000000"/>
                        </a:solidFill>
                        <a:effectLst/>
                        <a:highlight>
                          <a:srgbClr val="FFFF00"/>
                        </a:highligh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b="1" u="none" strike="noStrike">
                          <a:effectLst/>
                          <a:highlight>
                            <a:srgbClr val="FFFF00"/>
                          </a:highlight>
                          <a:latin typeface="Alexandria Medium" panose="020B0604020202020204" charset="-78"/>
                          <a:cs typeface="Alexandria Medium" panose="020B0604020202020204" charset="-78"/>
                        </a:rPr>
                        <a:t>277.92</a:t>
                      </a:r>
                      <a:endParaRPr lang="pl-PL" sz="1000" b="1" i="0" u="none" strike="noStrike">
                        <a:solidFill>
                          <a:srgbClr val="000000"/>
                        </a:solidFill>
                        <a:effectLst/>
                        <a:highlight>
                          <a:srgbClr val="FFFF00"/>
                        </a:highligh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68651136"/>
                  </a:ext>
                </a:extLst>
              </a:tr>
              <a:tr h="178815">
                <a:tc>
                  <a:txBody>
                    <a:bodyPr/>
                    <a:lstStyle/>
                    <a:p>
                      <a:pPr algn="l" fontAlgn="b"/>
                      <a:r>
                        <a:rPr lang="pl-PL" sz="1000" u="none" strike="noStrike" err="1">
                          <a:effectLst/>
                          <a:latin typeface="Alexandria Medium" panose="020B0604020202020204" charset="-78"/>
                          <a:cs typeface="Alexandria Medium" panose="020B0604020202020204" charset="-78"/>
                        </a:rPr>
                        <a:t>internlm</a:t>
                      </a:r>
                      <a:r>
                        <a:rPr lang="pl-PL" sz="1000" u="none" strike="noStrike">
                          <a:effectLst/>
                          <a:latin typeface="Alexandria Medium" panose="020B0604020202020204" charset="-78"/>
                          <a:cs typeface="Alexandria Medium" panose="020B0604020202020204" charset="-78"/>
                        </a:rPr>
                        <a:t>/internlm2-chat-7b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37.64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72.29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71.17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3892.50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1575666849"/>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internlm/internlm2-chat-7b-sft</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36.97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73.22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69.96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4269.63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3873200672"/>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HuggingFaceH4/zephyr-7b-alpha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33.97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71.47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73.35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4464.45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3645730667"/>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HuggingFaceH4/zephyr-7b-beta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33.15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71.65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71.27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3613.14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503829702"/>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szymonrucinski/Curie-7B-v1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26.72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55.58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85.19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389.17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323962458"/>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mistralai/Mistral-7B-Instruct-v0.1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26.42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56.35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73.68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6909.94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594243208"/>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meta-llama/Llama-2-7b-chat-hf</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21.04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54.65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72.93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4018.74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2324489359"/>
                  </a:ext>
                </a:extLst>
              </a:tr>
              <a:tr h="178815">
                <a:tc>
                  <a:txBody>
                    <a:bodyPr/>
                    <a:lstStyle/>
                    <a:p>
                      <a:pPr algn="l" fontAlgn="b"/>
                      <a:r>
                        <a:rPr lang="pl-PL" sz="1000" u="none" strike="noStrike">
                          <a:effectLst/>
                          <a:latin typeface="Alexandria Medium" panose="020B0604020202020204" charset="-78"/>
                          <a:cs typeface="Alexandria Medium" panose="020B0604020202020204" charset="-78"/>
                        </a:rPr>
                        <a:t>Voicelab/trurl-2-7b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18.85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60.67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77.19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tc>
                  <a:txBody>
                    <a:bodyPr/>
                    <a:lstStyle/>
                    <a:p>
                      <a:pPr algn="r" fontAlgn="b"/>
                      <a:r>
                        <a:rPr lang="pl-PL" sz="1000" u="none" strike="noStrike">
                          <a:effectLst/>
                          <a:latin typeface="Alexandria Medium" panose="020B0604020202020204" charset="-78"/>
                          <a:cs typeface="Alexandria Medium" panose="020B0604020202020204" charset="-78"/>
                        </a:rPr>
                        <a:t>1098.88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2083" marR="2083" marT="2083" marB="0" anchor="b"/>
                </a:tc>
                <a:extLst>
                  <a:ext uri="{0D108BD9-81ED-4DB2-BD59-A6C34878D82A}">
                    <a16:rowId xmlns:a16="http://schemas.microsoft.com/office/drawing/2014/main" val="1125727310"/>
                  </a:ext>
                </a:extLst>
              </a:tr>
            </a:tbl>
          </a:graphicData>
        </a:graphic>
      </p:graphicFrame>
      <p:sp>
        <p:nvSpPr>
          <p:cNvPr id="6" name="pole tekstowe 5">
            <a:extLst>
              <a:ext uri="{FF2B5EF4-FFF2-40B4-BE49-F238E27FC236}">
                <a16:creationId xmlns:a16="http://schemas.microsoft.com/office/drawing/2014/main" id="{73486043-6C62-9B67-F0E8-0F45FF871C3C}"/>
              </a:ext>
            </a:extLst>
          </p:cNvPr>
          <p:cNvSpPr txBox="1"/>
          <p:nvPr/>
        </p:nvSpPr>
        <p:spPr>
          <a:xfrm>
            <a:off x="2213610" y="4224296"/>
            <a:ext cx="5097780" cy="307777"/>
          </a:xfrm>
          <a:prstGeom prst="rect">
            <a:avLst/>
          </a:prstGeom>
          <a:noFill/>
        </p:spPr>
        <p:txBody>
          <a:bodyPr wrap="square" rtlCol="0">
            <a:spAutoFit/>
          </a:bodyPr>
          <a:lstStyle/>
          <a:p>
            <a:pPr algn="ctr"/>
            <a:r>
              <a:rPr lang="pl-PL" err="1">
                <a:latin typeface="Alexandria Medium" panose="020B0604020202020204" charset="-78"/>
                <a:cs typeface="Alexandria Medium" panose="020B0604020202020204" charset="-78"/>
              </a:rPr>
              <a:t>Results</a:t>
            </a:r>
            <a:r>
              <a:rPr lang="pl-PL">
                <a:latin typeface="Alexandria Medium" panose="020B0604020202020204" charset="-78"/>
                <a:cs typeface="Alexandria Medium" panose="020B0604020202020204" charset="-78"/>
              </a:rPr>
              <a:t> of 7B </a:t>
            </a:r>
            <a:r>
              <a:rPr lang="pl-PL" err="1">
                <a:latin typeface="Alexandria Medium" panose="020B0604020202020204" charset="-78"/>
                <a:cs typeface="Alexandria Medium" panose="020B0604020202020204" charset="-78"/>
              </a:rPr>
              <a:t>models</a:t>
            </a:r>
            <a:endParaRPr lang="en-GB">
              <a:latin typeface="Alexandria Medium" panose="020B0604020202020204" charset="-78"/>
              <a:cs typeface="Alexandria Medium" panose="020B0604020202020204" charset="-78"/>
            </a:endParaRPr>
          </a:p>
        </p:txBody>
      </p:sp>
    </p:spTree>
    <p:extLst>
      <p:ext uri="{BB962C8B-B14F-4D97-AF65-F5344CB8AC3E}">
        <p14:creationId xmlns:p14="http://schemas.microsoft.com/office/powerpoint/2010/main" val="26035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C7D30-264A-6DB3-D79C-2CC4F8E1EE7C}"/>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A975B66-8CE8-256B-91E6-B4E52AED260D}"/>
              </a:ext>
            </a:extLst>
          </p:cNvPr>
          <p:cNvSpPr>
            <a:spLocks noGrp="1"/>
          </p:cNvSpPr>
          <p:nvPr>
            <p:ph type="title"/>
          </p:nvPr>
        </p:nvSpPr>
        <p:spPr/>
        <p:txBody>
          <a:bodyPr/>
          <a:lstStyle/>
          <a:p>
            <a:r>
              <a:rPr lang="pl-PL" err="1"/>
              <a:t>Results</a:t>
            </a:r>
            <a:r>
              <a:rPr lang="pl-PL"/>
              <a:t> 2/2</a:t>
            </a:r>
            <a:endParaRPr lang="en-GB"/>
          </a:p>
        </p:txBody>
      </p:sp>
      <p:sp>
        <p:nvSpPr>
          <p:cNvPr id="6" name="pole tekstowe 5">
            <a:extLst>
              <a:ext uri="{FF2B5EF4-FFF2-40B4-BE49-F238E27FC236}">
                <a16:creationId xmlns:a16="http://schemas.microsoft.com/office/drawing/2014/main" id="{37163967-BFCC-F08B-22D8-3C1497B1F404}"/>
              </a:ext>
            </a:extLst>
          </p:cNvPr>
          <p:cNvSpPr txBox="1"/>
          <p:nvPr/>
        </p:nvSpPr>
        <p:spPr>
          <a:xfrm>
            <a:off x="2205989" y="4415790"/>
            <a:ext cx="5097780" cy="307777"/>
          </a:xfrm>
          <a:prstGeom prst="rect">
            <a:avLst/>
          </a:prstGeom>
          <a:noFill/>
        </p:spPr>
        <p:txBody>
          <a:bodyPr wrap="square" rtlCol="0">
            <a:spAutoFit/>
          </a:bodyPr>
          <a:lstStyle/>
          <a:p>
            <a:pPr algn="ctr"/>
            <a:r>
              <a:rPr lang="pl-PL" err="1">
                <a:latin typeface="Alexandria Medium" panose="020B0604020202020204" charset="-78"/>
                <a:cs typeface="Alexandria Medium" panose="020B0604020202020204" charset="-78"/>
              </a:rPr>
              <a:t>Results</a:t>
            </a:r>
            <a:r>
              <a:rPr lang="pl-PL">
                <a:latin typeface="Alexandria Medium" panose="020B0604020202020204" charset="-78"/>
                <a:cs typeface="Alexandria Medium" panose="020B0604020202020204" charset="-78"/>
              </a:rPr>
              <a:t> on </a:t>
            </a:r>
            <a:r>
              <a:rPr lang="pl-PL" err="1">
                <a:latin typeface="Alexandria Medium" panose="020B0604020202020204" charset="-78"/>
                <a:cs typeface="Alexandria Medium" panose="020B0604020202020204" charset="-78"/>
              </a:rPr>
              <a:t>Polish</a:t>
            </a:r>
            <a:r>
              <a:rPr lang="pl-PL">
                <a:latin typeface="Alexandria Medium" panose="020B0604020202020204" charset="-78"/>
                <a:cs typeface="Alexandria Medium" panose="020B0604020202020204" charset="-78"/>
              </a:rPr>
              <a:t> MT-</a:t>
            </a:r>
            <a:r>
              <a:rPr lang="pl-PL" err="1">
                <a:latin typeface="Alexandria Medium" panose="020B0604020202020204" charset="-78"/>
                <a:cs typeface="Alexandria Medium" panose="020B0604020202020204" charset="-78"/>
              </a:rPr>
              <a:t>Bench</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various</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models</a:t>
            </a:r>
            <a:r>
              <a:rPr lang="pl-PL">
                <a:latin typeface="Alexandria Medium" panose="020B0604020202020204" charset="-78"/>
                <a:cs typeface="Alexandria Medium" panose="020B0604020202020204" charset="-78"/>
              </a:rPr>
              <a:t>)</a:t>
            </a:r>
            <a:endParaRPr lang="en-GB">
              <a:latin typeface="Alexandria Medium" panose="020B0604020202020204" charset="-78"/>
              <a:cs typeface="Alexandria Medium" panose="020B0604020202020204" charset="-78"/>
            </a:endParaRPr>
          </a:p>
        </p:txBody>
      </p:sp>
      <p:graphicFrame>
        <p:nvGraphicFramePr>
          <p:cNvPr id="3" name="Tabela 2">
            <a:extLst>
              <a:ext uri="{FF2B5EF4-FFF2-40B4-BE49-F238E27FC236}">
                <a16:creationId xmlns:a16="http://schemas.microsoft.com/office/drawing/2014/main" id="{B9C0E5CF-3FD3-1F35-320D-2D82CCADE38E}"/>
              </a:ext>
            </a:extLst>
          </p:cNvPr>
          <p:cNvGraphicFramePr>
            <a:graphicFrameLocks noGrp="1"/>
          </p:cNvGraphicFramePr>
          <p:nvPr>
            <p:extLst>
              <p:ext uri="{D42A27DB-BD31-4B8C-83A1-F6EECF244321}">
                <p14:modId xmlns:p14="http://schemas.microsoft.com/office/powerpoint/2010/main" val="2366748117"/>
              </p:ext>
            </p:extLst>
          </p:nvPr>
        </p:nvGraphicFramePr>
        <p:xfrm>
          <a:off x="1501139" y="1299733"/>
          <a:ext cx="6507481" cy="3112247"/>
        </p:xfrm>
        <a:graphic>
          <a:graphicData uri="http://schemas.openxmlformats.org/drawingml/2006/table">
            <a:tbl>
              <a:tblPr>
                <a:tableStyleId>{2ED5FF13-AE7B-4444-9CF9-602BF814C84E}</a:tableStyleId>
              </a:tblPr>
              <a:tblGrid>
                <a:gridCol w="1927518">
                  <a:extLst>
                    <a:ext uri="{9D8B030D-6E8A-4147-A177-3AD203B41FA5}">
                      <a16:colId xmlns:a16="http://schemas.microsoft.com/office/drawing/2014/main" val="2326522774"/>
                    </a:ext>
                  </a:extLst>
                </a:gridCol>
                <a:gridCol w="1128136">
                  <a:extLst>
                    <a:ext uri="{9D8B030D-6E8A-4147-A177-3AD203B41FA5}">
                      <a16:colId xmlns:a16="http://schemas.microsoft.com/office/drawing/2014/main" val="2522264375"/>
                    </a:ext>
                  </a:extLst>
                </a:gridCol>
                <a:gridCol w="1824794">
                  <a:extLst>
                    <a:ext uri="{9D8B030D-6E8A-4147-A177-3AD203B41FA5}">
                      <a16:colId xmlns:a16="http://schemas.microsoft.com/office/drawing/2014/main" val="3444702542"/>
                    </a:ext>
                  </a:extLst>
                </a:gridCol>
                <a:gridCol w="1627033">
                  <a:extLst>
                    <a:ext uri="{9D8B030D-6E8A-4147-A177-3AD203B41FA5}">
                      <a16:colId xmlns:a16="http://schemas.microsoft.com/office/drawing/2014/main" val="1925053857"/>
                    </a:ext>
                  </a:extLst>
                </a:gridCol>
              </a:tblGrid>
              <a:tr h="315815">
                <a:tc>
                  <a:txBody>
                    <a:bodyPr/>
                    <a:lstStyle/>
                    <a:p>
                      <a:pPr algn="l" fontAlgn="b"/>
                      <a:r>
                        <a:rPr lang="pl-PL" sz="1300" b="1" u="none" strike="noStrike">
                          <a:effectLst/>
                          <a:latin typeface="Alexandria Medium" panose="020B0604020202020204" charset="-78"/>
                          <a:cs typeface="Alexandria Medium" panose="020B0604020202020204" charset="-78"/>
                        </a:rPr>
                        <a:t>Model</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4141" marR="4141" marT="4141" marB="0" anchor="b"/>
                </a:tc>
                <a:tc>
                  <a:txBody>
                    <a:bodyPr/>
                    <a:lstStyle/>
                    <a:p>
                      <a:pPr algn="ctr" fontAlgn="b"/>
                      <a:r>
                        <a:rPr lang="pl-PL" sz="1300" b="1" u="none" strike="noStrike" err="1">
                          <a:effectLst/>
                          <a:latin typeface="Alexandria Medium" panose="020B0604020202020204" charset="-78"/>
                          <a:cs typeface="Alexandria Medium" panose="020B0604020202020204" charset="-78"/>
                        </a:rPr>
                        <a:t>pl_score</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4141" marR="4141" marT="4141" marB="0" anchor="b"/>
                </a:tc>
                <a:tc>
                  <a:txBody>
                    <a:bodyPr/>
                    <a:lstStyle/>
                    <a:p>
                      <a:pPr algn="ctr" fontAlgn="b"/>
                      <a:r>
                        <a:rPr lang="pl-PL" sz="1300" b="1" u="none" strike="noStrike" err="1">
                          <a:effectLst/>
                          <a:latin typeface="Alexandria Medium" panose="020B0604020202020204" charset="-78"/>
                          <a:cs typeface="Alexandria Medium" panose="020B0604020202020204" charset="-78"/>
                        </a:rPr>
                        <a:t>responses_pl</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4141" marR="4141" marT="4141" marB="0" anchor="b"/>
                </a:tc>
                <a:tc>
                  <a:txBody>
                    <a:bodyPr/>
                    <a:lstStyle/>
                    <a:p>
                      <a:pPr algn="ctr" fontAlgn="b"/>
                      <a:r>
                        <a:rPr lang="pl-PL" sz="1300" b="1" u="none" strike="noStrike" err="1">
                          <a:effectLst/>
                          <a:latin typeface="Alexandria Medium" panose="020B0604020202020204" charset="-78"/>
                          <a:cs typeface="Alexandria Medium" panose="020B0604020202020204" charset="-78"/>
                        </a:rPr>
                        <a:t>Average</a:t>
                      </a:r>
                      <a:r>
                        <a:rPr lang="pl-PL" sz="1300" b="1" u="none" strike="noStrike">
                          <a:effectLst/>
                          <a:latin typeface="Alexandria Medium" panose="020B0604020202020204" charset="-78"/>
                          <a:cs typeface="Alexandria Medium" panose="020B0604020202020204" charset="-78"/>
                        </a:rPr>
                        <a:t> </a:t>
                      </a:r>
                      <a:r>
                        <a:rPr lang="pl-PL" sz="1300" b="1" u="none" strike="noStrike" err="1">
                          <a:effectLst/>
                          <a:latin typeface="Alexandria Medium" panose="020B0604020202020204" charset="-78"/>
                          <a:cs typeface="Alexandria Medium" panose="020B0604020202020204" charset="-78"/>
                        </a:rPr>
                        <a:t>Score</a:t>
                      </a:r>
                      <a:endParaRPr lang="pl-PL" sz="1300" b="1" i="0" u="none" strike="noStrike">
                        <a:solidFill>
                          <a:srgbClr val="FFFFFF"/>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4227546737"/>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Mixtral-8x7b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b="1" u="none" strike="noStrike">
                          <a:effectLst/>
                          <a:latin typeface="Alexandria Medium" panose="020B0604020202020204" charset="-78"/>
                          <a:cs typeface="Alexandria Medium" panose="020B0604020202020204" charset="-78"/>
                        </a:rPr>
                        <a:t>7.64</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1.00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b="1" u="none" strike="noStrike">
                          <a:effectLst/>
                          <a:latin typeface="Alexandria Medium" panose="020B0604020202020204" charset="-78"/>
                          <a:cs typeface="Alexandria Medium" panose="020B0604020202020204" charset="-78"/>
                        </a:rPr>
                        <a:t>7.64</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750459085"/>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Mistral-Nemo-Instruct-2407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7.37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1.00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7.37</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2598467253"/>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openchat-3.5-0106-gemma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6.51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0.96</a:t>
                      </a: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6.81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1852635431"/>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Meta-Llama-3.1-8B-Instruct</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6.24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1.00</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6.24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2526057192"/>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Starling-LM-7B-alpha</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6.05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6.49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1554971622"/>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openchat-3.5-0106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6.03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6.39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57676059"/>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Mistral-7B-Instruct-v0.3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5.75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5.82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2917617688"/>
                  </a:ext>
                </a:extLst>
              </a:tr>
              <a:tr h="233036">
                <a:tc>
                  <a:txBody>
                    <a:bodyPr/>
                    <a:lstStyle/>
                    <a:p>
                      <a:pPr algn="l" fontAlgn="b"/>
                      <a:r>
                        <a:rPr lang="pl-PL" sz="1000" b="1" u="none" strike="noStrike">
                          <a:effectLst/>
                          <a:latin typeface="Alexandria Medium" panose="020B0604020202020204" charset="-78"/>
                          <a:cs typeface="Alexandria Medium" panose="020B0604020202020204" charset="-78"/>
                        </a:rPr>
                        <a:t>Bielik-7B-Instruct-v0.1</a:t>
                      </a:r>
                      <a:endParaRPr lang="pl-PL" sz="1000" b="1"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5.4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0.89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6.08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277031960"/>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dolphin-2.9.1-llama-3-8b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5.24</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0.89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5.86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2128091208"/>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Polka-Mistral-7B-SFT</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4.43</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0.98</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4.52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1555745930"/>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trurl-2-7b</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2.75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0.99</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2.76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79161810"/>
                  </a:ext>
                </a:extLst>
              </a:tr>
              <a:tr h="233036">
                <a:tc>
                  <a:txBody>
                    <a:bodyPr/>
                    <a:lstStyle/>
                    <a:p>
                      <a:pPr algn="l" fontAlgn="b"/>
                      <a:r>
                        <a:rPr lang="pl-PL" sz="1000" u="none" strike="noStrike">
                          <a:effectLst/>
                          <a:latin typeface="Alexandria Medium" panose="020B0604020202020204" charset="-78"/>
                          <a:cs typeface="Alexandria Medium" panose="020B0604020202020204" charset="-78"/>
                        </a:rPr>
                        <a:t>Mistral-7B-Instruct-v0.2</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2.05</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0.31</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tc>
                  <a:txBody>
                    <a:bodyPr/>
                    <a:lstStyle/>
                    <a:p>
                      <a:pPr algn="r" fontAlgn="b"/>
                      <a:r>
                        <a:rPr lang="pl-PL" sz="1000" u="none" strike="noStrike">
                          <a:effectLst/>
                          <a:latin typeface="Alexandria Medium" panose="020B0604020202020204" charset="-78"/>
                          <a:cs typeface="Alexandria Medium" panose="020B0604020202020204" charset="-78"/>
                        </a:rPr>
                        <a:t>6.56</a:t>
                      </a:r>
                      <a:endParaRPr lang="pl-PL" sz="1000" b="0" i="0" u="none" strike="noStrike">
                        <a:solidFill>
                          <a:srgbClr val="000000"/>
                        </a:solidFill>
                        <a:effectLst/>
                        <a:latin typeface="Alexandria Medium" panose="020B0604020202020204" charset="-78"/>
                        <a:cs typeface="Alexandria Medium" panose="020B0604020202020204" charset="-78"/>
                      </a:endParaRPr>
                    </a:p>
                  </a:txBody>
                  <a:tcPr marL="4141" marR="4141" marT="4141" marB="0" anchor="b"/>
                </a:tc>
                <a:extLst>
                  <a:ext uri="{0D108BD9-81ED-4DB2-BD59-A6C34878D82A}">
                    <a16:rowId xmlns:a16="http://schemas.microsoft.com/office/drawing/2014/main" val="1170979599"/>
                  </a:ext>
                </a:extLst>
              </a:tr>
            </a:tbl>
          </a:graphicData>
        </a:graphic>
      </p:graphicFrame>
    </p:spTree>
    <p:extLst>
      <p:ext uri="{BB962C8B-B14F-4D97-AF65-F5344CB8AC3E}">
        <p14:creationId xmlns:p14="http://schemas.microsoft.com/office/powerpoint/2010/main" val="404804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DF184E-E151-F7BB-E3E0-9427908E7198}"/>
              </a:ext>
            </a:extLst>
          </p:cNvPr>
          <p:cNvSpPr>
            <a:spLocks noGrp="1"/>
          </p:cNvSpPr>
          <p:nvPr>
            <p:ph type="title"/>
          </p:nvPr>
        </p:nvSpPr>
        <p:spPr>
          <a:xfrm>
            <a:off x="715100" y="535000"/>
            <a:ext cx="7713900" cy="548700"/>
          </a:xfrm>
        </p:spPr>
        <p:txBody>
          <a:bodyPr wrap="square" anchor="ctr">
            <a:normAutofit/>
          </a:bodyPr>
          <a:lstStyle/>
          <a:p>
            <a:pPr>
              <a:lnSpc>
                <a:spcPct val="90000"/>
              </a:lnSpc>
            </a:pPr>
            <a:r>
              <a:rPr lang="pl-PL" err="1"/>
              <a:t>Bias</a:t>
            </a:r>
            <a:r>
              <a:rPr lang="pl-PL"/>
              <a:t> and </a:t>
            </a:r>
            <a:r>
              <a:rPr lang="pl-PL" err="1"/>
              <a:t>toxic</a:t>
            </a:r>
            <a:r>
              <a:rPr lang="pl-PL"/>
              <a:t> </a:t>
            </a:r>
            <a:r>
              <a:rPr lang="pl-PL" err="1"/>
              <a:t>language</a:t>
            </a:r>
            <a:r>
              <a:rPr lang="pl-PL"/>
              <a:t> </a:t>
            </a:r>
            <a:endParaRPr lang="en-GB"/>
          </a:p>
        </p:txBody>
      </p:sp>
      <p:graphicFrame>
        <p:nvGraphicFramePr>
          <p:cNvPr id="6" name="Symbol zastępczy tekstu 2">
            <a:extLst>
              <a:ext uri="{FF2B5EF4-FFF2-40B4-BE49-F238E27FC236}">
                <a16:creationId xmlns:a16="http://schemas.microsoft.com/office/drawing/2014/main" id="{4BD15835-93D7-DF7E-5D59-4F9966A49418}"/>
              </a:ext>
            </a:extLst>
          </p:cNvPr>
          <p:cNvGraphicFramePr/>
          <p:nvPr>
            <p:extLst>
              <p:ext uri="{D42A27DB-BD31-4B8C-83A1-F6EECF244321}">
                <p14:modId xmlns:p14="http://schemas.microsoft.com/office/powerpoint/2010/main" val="2984289333"/>
              </p:ext>
            </p:extLst>
          </p:nvPr>
        </p:nvGraphicFramePr>
        <p:xfrm>
          <a:off x="715100" y="1274200"/>
          <a:ext cx="77139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94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D8153DC-74FD-2DFD-C202-1C455C26A32C}"/>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01E1613C-3D99-6712-29D7-222D10134B91}"/>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5500"/>
              <a:t>Model </a:t>
            </a:r>
            <a:r>
              <a:rPr lang="pl-PL" sz="5500" err="1"/>
              <a:t>Quantization</a:t>
            </a:r>
            <a:endParaRPr sz="5500"/>
          </a:p>
        </p:txBody>
      </p:sp>
      <p:sp>
        <p:nvSpPr>
          <p:cNvPr id="235" name="Google Shape;235;p39">
            <a:extLst>
              <a:ext uri="{FF2B5EF4-FFF2-40B4-BE49-F238E27FC236}">
                <a16:creationId xmlns:a16="http://schemas.microsoft.com/office/drawing/2014/main" id="{DD2F59CC-7357-F19B-2866-9A1A09B4D9AE}"/>
              </a:ext>
            </a:extLst>
          </p:cNvPr>
          <p:cNvSpPr txBox="1">
            <a:spLocks noGrp="1"/>
          </p:cNvSpPr>
          <p:nvPr>
            <p:ph type="title" idx="2"/>
          </p:nvPr>
        </p:nvSpPr>
        <p:spPr>
          <a:xfrm>
            <a:off x="717600" y="2111644"/>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pl-PL"/>
              <a:t>6</a:t>
            </a:r>
            <a:endParaRPr/>
          </a:p>
        </p:txBody>
      </p:sp>
    </p:spTree>
    <p:extLst>
      <p:ext uri="{BB962C8B-B14F-4D97-AF65-F5344CB8AC3E}">
        <p14:creationId xmlns:p14="http://schemas.microsoft.com/office/powerpoint/2010/main" val="124072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B914-9200-F005-E427-C1A07B73F3C8}"/>
            </a:ext>
          </a:extLst>
        </p:cNvPr>
        <p:cNvGrpSpPr/>
        <p:nvPr/>
      </p:nvGrpSpPr>
      <p:grpSpPr>
        <a:xfrm>
          <a:off x="0" y="0"/>
          <a:ext cx="0" cy="0"/>
          <a:chOff x="0" y="0"/>
          <a:chExt cx="0" cy="0"/>
        </a:xfrm>
      </p:grpSpPr>
      <p:sp>
        <p:nvSpPr>
          <p:cNvPr id="4" name="Podtytuł 3">
            <a:extLst>
              <a:ext uri="{FF2B5EF4-FFF2-40B4-BE49-F238E27FC236}">
                <a16:creationId xmlns:a16="http://schemas.microsoft.com/office/drawing/2014/main" id="{C7EB620B-CA40-85EC-2205-C7E07F260310}"/>
              </a:ext>
            </a:extLst>
          </p:cNvPr>
          <p:cNvSpPr>
            <a:spLocks noGrp="1"/>
          </p:cNvSpPr>
          <p:nvPr>
            <p:ph type="subTitle" idx="1"/>
          </p:nvPr>
        </p:nvSpPr>
        <p:spPr/>
        <p:txBody>
          <a:bodyPr/>
          <a:lstStyle/>
          <a:p>
            <a:pPr>
              <a:buFont typeface="Arial" panose="020B0604020202020204" pitchFamily="34" charset="0"/>
              <a:buChar char="•"/>
            </a:pPr>
            <a:r>
              <a:rPr lang="pl-PL" err="1"/>
              <a:t>Goal</a:t>
            </a:r>
            <a:r>
              <a:rPr lang="pl-PL"/>
              <a:t> – model </a:t>
            </a:r>
            <a:r>
              <a:rPr lang="pl-PL" err="1"/>
              <a:t>available</a:t>
            </a:r>
            <a:r>
              <a:rPr lang="pl-PL"/>
              <a:t> on </a:t>
            </a:r>
            <a:r>
              <a:rPr lang="pl-PL" err="1"/>
              <a:t>various</a:t>
            </a:r>
            <a:r>
              <a:rPr lang="pl-PL"/>
              <a:t> </a:t>
            </a:r>
            <a:r>
              <a:rPr lang="pl-PL" err="1"/>
              <a:t>types</a:t>
            </a:r>
            <a:r>
              <a:rPr lang="pl-PL"/>
              <a:t> of devices (</a:t>
            </a:r>
            <a:r>
              <a:rPr lang="pl-PL" err="1"/>
              <a:t>even</a:t>
            </a:r>
            <a:r>
              <a:rPr lang="pl-PL"/>
              <a:t> mobile </a:t>
            </a:r>
            <a:r>
              <a:rPr lang="pl-PL" err="1"/>
              <a:t>phones</a:t>
            </a:r>
            <a:r>
              <a:rPr lang="pl-PL"/>
              <a:t>)</a:t>
            </a:r>
          </a:p>
          <a:p>
            <a:pPr>
              <a:buFont typeface="Arial" panose="020B0604020202020204" pitchFamily="34" charset="0"/>
              <a:buChar char="•"/>
            </a:pPr>
            <a:r>
              <a:rPr lang="pl-PL" err="1"/>
              <a:t>Used</a:t>
            </a:r>
            <a:r>
              <a:rPr lang="pl-PL"/>
              <a:t> </a:t>
            </a:r>
            <a:r>
              <a:rPr lang="pl-PL" err="1"/>
              <a:t>methods</a:t>
            </a:r>
            <a:r>
              <a:rPr lang="pl-PL"/>
              <a:t>:</a:t>
            </a:r>
          </a:p>
          <a:p>
            <a:pPr lvl="1" algn="l">
              <a:buFont typeface="Arial" panose="020B0604020202020204" pitchFamily="34" charset="0"/>
              <a:buChar char="•"/>
            </a:pPr>
            <a:r>
              <a:rPr lang="pl-PL" sz="700"/>
              <a:t>GGUF (GPT - </a:t>
            </a:r>
            <a:r>
              <a:rPr lang="pl-PL" sz="700" err="1"/>
              <a:t>Generated</a:t>
            </a:r>
            <a:r>
              <a:rPr lang="pl-PL" sz="700"/>
              <a:t> </a:t>
            </a:r>
            <a:r>
              <a:rPr lang="pl-PL" sz="700" err="1"/>
              <a:t>Unified</a:t>
            </a:r>
            <a:r>
              <a:rPr lang="pl-PL" sz="700"/>
              <a:t> Format)</a:t>
            </a:r>
          </a:p>
          <a:p>
            <a:pPr lvl="1" algn="l">
              <a:buFont typeface="Arial" panose="020B0604020202020204" pitchFamily="34" charset="0"/>
              <a:buChar char="•"/>
            </a:pPr>
            <a:r>
              <a:rPr lang="pl-PL" sz="700"/>
              <a:t>HQQ (Half-</a:t>
            </a:r>
            <a:r>
              <a:rPr lang="pl-PL" sz="700" err="1"/>
              <a:t>Quadratic</a:t>
            </a:r>
            <a:r>
              <a:rPr lang="pl-PL" sz="700"/>
              <a:t> </a:t>
            </a:r>
            <a:r>
              <a:rPr lang="pl-PL" sz="700" err="1"/>
              <a:t>Quantization</a:t>
            </a:r>
            <a:r>
              <a:rPr lang="pl-PL" sz="700"/>
              <a:t>)</a:t>
            </a:r>
          </a:p>
          <a:p>
            <a:pPr lvl="1" algn="l">
              <a:buFont typeface="Arial" panose="020B0604020202020204" pitchFamily="34" charset="0"/>
              <a:buChar char="•"/>
            </a:pPr>
            <a:r>
              <a:rPr lang="pl-PL" sz="700"/>
              <a:t>AWQ (</a:t>
            </a:r>
            <a:r>
              <a:rPr lang="pl-PL" sz="700" err="1"/>
              <a:t>Activation-aware</a:t>
            </a:r>
            <a:r>
              <a:rPr lang="pl-PL" sz="700"/>
              <a:t> </a:t>
            </a:r>
            <a:r>
              <a:rPr lang="pl-PL" sz="700" err="1"/>
              <a:t>Weight</a:t>
            </a:r>
            <a:r>
              <a:rPr lang="pl-PL" sz="700"/>
              <a:t> </a:t>
            </a:r>
            <a:r>
              <a:rPr lang="pl-PL" sz="700" err="1"/>
              <a:t>Quantization</a:t>
            </a:r>
            <a:r>
              <a:rPr lang="pl-PL" sz="700"/>
              <a:t>)</a:t>
            </a:r>
          </a:p>
          <a:p>
            <a:pPr lvl="1" algn="l">
              <a:buFont typeface="Arial" panose="020B0604020202020204" pitchFamily="34" charset="0"/>
              <a:buChar char="•"/>
            </a:pPr>
            <a:r>
              <a:rPr lang="pl-PL" sz="700"/>
              <a:t>MLX (Apple MLX Framework)</a:t>
            </a:r>
          </a:p>
          <a:p>
            <a:pPr lvl="1" algn="l">
              <a:buFont typeface="Arial" panose="020B0604020202020204" pitchFamily="34" charset="0"/>
              <a:buChar char="•"/>
            </a:pPr>
            <a:r>
              <a:rPr lang="pl-PL" sz="700"/>
              <a:t>EXL2 (ExLlamaV2)</a:t>
            </a:r>
          </a:p>
          <a:p>
            <a:pPr lvl="1" algn="l">
              <a:buFont typeface="Arial" panose="020B0604020202020204" pitchFamily="34" charset="0"/>
              <a:buChar char="•"/>
            </a:pPr>
            <a:r>
              <a:rPr lang="pl-PL" sz="700"/>
              <a:t>GPTQ (</a:t>
            </a:r>
            <a:r>
              <a:rPr lang="pl-PL" sz="700" err="1"/>
              <a:t>Accurate</a:t>
            </a:r>
            <a:r>
              <a:rPr lang="pl-PL" sz="700"/>
              <a:t> Post-Training </a:t>
            </a:r>
            <a:r>
              <a:rPr lang="pl-PL" sz="700" err="1"/>
              <a:t>Quantization</a:t>
            </a:r>
            <a:r>
              <a:rPr lang="pl-PL" sz="700"/>
              <a:t> for </a:t>
            </a:r>
            <a:r>
              <a:rPr lang="pl-PL" sz="700" err="1"/>
              <a:t>Generative</a:t>
            </a:r>
            <a:r>
              <a:rPr lang="pl-PL" sz="700"/>
              <a:t> </a:t>
            </a:r>
            <a:r>
              <a:rPr lang="pl-PL" sz="700" err="1"/>
              <a:t>Pre-trained</a:t>
            </a:r>
            <a:r>
              <a:rPr lang="pl-PL" sz="700"/>
              <a:t> </a:t>
            </a:r>
            <a:r>
              <a:rPr lang="pl-PL" sz="700" err="1"/>
              <a:t>Transformers</a:t>
            </a:r>
            <a:r>
              <a:rPr lang="pl-PL" sz="700"/>
              <a:t>)</a:t>
            </a:r>
          </a:p>
          <a:p>
            <a:pPr lvl="1" algn="l">
              <a:buFont typeface="Arial" panose="020B0604020202020204" pitchFamily="34" charset="0"/>
              <a:buChar char="•"/>
            </a:pPr>
            <a:r>
              <a:rPr lang="pl-PL" sz="700"/>
              <a:t>IQ2_XXS (GGUF IQ)</a:t>
            </a:r>
          </a:p>
        </p:txBody>
      </p:sp>
      <p:sp>
        <p:nvSpPr>
          <p:cNvPr id="2" name="Tytuł 1">
            <a:extLst>
              <a:ext uri="{FF2B5EF4-FFF2-40B4-BE49-F238E27FC236}">
                <a16:creationId xmlns:a16="http://schemas.microsoft.com/office/drawing/2014/main" id="{5925B7AF-E9D8-D8ED-AB91-636FE960B7FD}"/>
              </a:ext>
            </a:extLst>
          </p:cNvPr>
          <p:cNvSpPr>
            <a:spLocks noGrp="1"/>
          </p:cNvSpPr>
          <p:nvPr>
            <p:ph type="title"/>
          </p:nvPr>
        </p:nvSpPr>
        <p:spPr/>
        <p:txBody>
          <a:bodyPr/>
          <a:lstStyle/>
          <a:p>
            <a:r>
              <a:rPr lang="pl-PL" err="1"/>
              <a:t>Used</a:t>
            </a:r>
            <a:r>
              <a:rPr lang="pl-PL"/>
              <a:t> </a:t>
            </a:r>
            <a:r>
              <a:rPr lang="pl-PL" err="1"/>
              <a:t>quantizations</a:t>
            </a:r>
            <a:endParaRPr lang="en-GB"/>
          </a:p>
        </p:txBody>
      </p:sp>
      <p:sp>
        <p:nvSpPr>
          <p:cNvPr id="5" name="Podtytuł 4">
            <a:extLst>
              <a:ext uri="{FF2B5EF4-FFF2-40B4-BE49-F238E27FC236}">
                <a16:creationId xmlns:a16="http://schemas.microsoft.com/office/drawing/2014/main" id="{A56379C2-8EF6-73AC-587A-2B89C9B1D119}"/>
              </a:ext>
            </a:extLst>
          </p:cNvPr>
          <p:cNvSpPr>
            <a:spLocks noGrp="1"/>
          </p:cNvSpPr>
          <p:nvPr>
            <p:ph type="subTitle" idx="2"/>
          </p:nvPr>
        </p:nvSpPr>
        <p:spPr/>
        <p:txBody>
          <a:bodyPr/>
          <a:lstStyle/>
          <a:p>
            <a:r>
              <a:rPr lang="pl-PL" err="1"/>
              <a:t>Delivered</a:t>
            </a:r>
            <a:r>
              <a:rPr lang="pl-PL"/>
              <a:t> </a:t>
            </a:r>
            <a:r>
              <a:rPr lang="pl-PL" err="1"/>
              <a:t>quantizations</a:t>
            </a:r>
            <a:r>
              <a:rPr lang="pl-PL"/>
              <a:t> </a:t>
            </a:r>
            <a:r>
              <a:rPr lang="pl-PL" err="1"/>
              <a:t>models</a:t>
            </a:r>
            <a:r>
              <a:rPr lang="pl-PL"/>
              <a:t>:</a:t>
            </a:r>
          </a:p>
          <a:p>
            <a:pPr>
              <a:buFont typeface="Arial" panose="020B0604020202020204" pitchFamily="34" charset="0"/>
              <a:buChar char="•"/>
            </a:pPr>
            <a:r>
              <a:rPr lang="en-GB"/>
              <a:t>Q8_0</a:t>
            </a:r>
          </a:p>
          <a:p>
            <a:pPr>
              <a:buFont typeface="Arial" panose="020B0604020202020204" pitchFamily="34" charset="0"/>
              <a:buChar char="•"/>
            </a:pPr>
            <a:r>
              <a:rPr lang="en-GB"/>
              <a:t>Q6_K</a:t>
            </a:r>
          </a:p>
          <a:p>
            <a:pPr>
              <a:buFont typeface="Arial" panose="020B0604020202020204" pitchFamily="34" charset="0"/>
              <a:buChar char="•"/>
            </a:pPr>
            <a:r>
              <a:rPr lang="en-GB"/>
              <a:t>Q5_K_M</a:t>
            </a:r>
          </a:p>
          <a:p>
            <a:pPr>
              <a:buFont typeface="Arial" panose="020B0604020202020204" pitchFamily="34" charset="0"/>
              <a:buChar char="•"/>
            </a:pPr>
            <a:r>
              <a:rPr lang="en-GB"/>
              <a:t>Q4_K_M</a:t>
            </a:r>
          </a:p>
          <a:p>
            <a:pPr>
              <a:buFont typeface="Arial" panose="020B0604020202020204" pitchFamily="34" charset="0"/>
              <a:buChar char="•"/>
            </a:pPr>
            <a:r>
              <a:rPr lang="en-GB"/>
              <a:t>Q3_K_M</a:t>
            </a:r>
          </a:p>
          <a:p>
            <a:pPr>
              <a:buFont typeface="Arial" panose="020B0604020202020204" pitchFamily="34" charset="0"/>
              <a:buChar char="•"/>
            </a:pPr>
            <a:r>
              <a:rPr lang="en-GB"/>
              <a:t>Q2_K</a:t>
            </a:r>
            <a:r>
              <a:rPr lang="pl-PL"/>
              <a:t> (2.53GB - 18.75% of </a:t>
            </a:r>
            <a:r>
              <a:rPr lang="pl-PL" err="1"/>
              <a:t>original</a:t>
            </a:r>
            <a:r>
              <a:rPr lang="pl-PL"/>
              <a:t> BF16)</a:t>
            </a:r>
            <a:endParaRPr lang="en-GB"/>
          </a:p>
        </p:txBody>
      </p:sp>
    </p:spTree>
    <p:extLst>
      <p:ext uri="{BB962C8B-B14F-4D97-AF65-F5344CB8AC3E}">
        <p14:creationId xmlns:p14="http://schemas.microsoft.com/office/powerpoint/2010/main" val="1316324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917C2DB-1078-91FE-4D2C-19C215B27B1F}"/>
              </a:ext>
            </a:extLst>
          </p:cNvPr>
          <p:cNvSpPr>
            <a:spLocks noGrp="1"/>
          </p:cNvSpPr>
          <p:nvPr>
            <p:ph type="title"/>
          </p:nvPr>
        </p:nvSpPr>
        <p:spPr/>
        <p:txBody>
          <a:bodyPr/>
          <a:lstStyle/>
          <a:p>
            <a:r>
              <a:rPr lang="pl-PL" err="1"/>
              <a:t>Bibliography</a:t>
            </a:r>
            <a:endParaRPr lang="pl-PL"/>
          </a:p>
        </p:txBody>
      </p:sp>
      <p:sp>
        <p:nvSpPr>
          <p:cNvPr id="3" name="pole tekstowe 2">
            <a:extLst>
              <a:ext uri="{FF2B5EF4-FFF2-40B4-BE49-F238E27FC236}">
                <a16:creationId xmlns:a16="http://schemas.microsoft.com/office/drawing/2014/main" id="{0E8008A5-FCB9-69F2-730E-B1E00539A82C}"/>
              </a:ext>
            </a:extLst>
          </p:cNvPr>
          <p:cNvSpPr txBox="1"/>
          <p:nvPr/>
        </p:nvSpPr>
        <p:spPr>
          <a:xfrm>
            <a:off x="862361" y="1219200"/>
            <a:ext cx="7566639" cy="2154436"/>
          </a:xfrm>
          <a:prstGeom prst="rect">
            <a:avLst/>
          </a:prstGeom>
          <a:noFill/>
        </p:spPr>
        <p:txBody>
          <a:bodyPr wrap="square" rtlCol="0">
            <a:spAutoFit/>
          </a:bodyPr>
          <a:lstStyle/>
          <a:p>
            <a:pPr marL="342900" indent="-342900">
              <a:buFont typeface="+mj-lt"/>
              <a:buAutoNum type="arabicPeriod"/>
            </a:pPr>
            <a:r>
              <a:rPr lang="pl-PL" sz="1200" b="1"/>
              <a:t>Bielik 7B v0.1: A </a:t>
            </a:r>
            <a:r>
              <a:rPr lang="pl-PL" sz="1200" b="1" err="1"/>
              <a:t>Polish</a:t>
            </a:r>
            <a:r>
              <a:rPr lang="pl-PL" sz="1200" b="1"/>
              <a:t> Language Model -- Development, </a:t>
            </a:r>
            <a:r>
              <a:rPr lang="pl-PL" sz="1200" b="1" err="1"/>
              <a:t>Insights</a:t>
            </a:r>
            <a:r>
              <a:rPr lang="pl-PL" sz="1200" b="1"/>
              <a:t>, and Evaluation </a:t>
            </a:r>
            <a:r>
              <a:rPr lang="pl-PL" sz="1000"/>
              <a:t>Krzysztof Ociepa, Łukasz Flis, Krzysztof Wróbel, Adrian Gwoździej, Remigiusz </a:t>
            </a:r>
            <a:r>
              <a:rPr lang="pl-PL" sz="1000" err="1"/>
              <a:t>Kinas</a:t>
            </a:r>
            <a:endParaRPr lang="pl-PL" sz="1000"/>
          </a:p>
          <a:p>
            <a:pPr marL="342900" indent="-342900">
              <a:buFont typeface="+mj-lt"/>
              <a:buAutoNum type="arabicPeriod"/>
            </a:pPr>
            <a:r>
              <a:rPr lang="pl-PL" sz="1200" b="1"/>
              <a:t>Mistral 7B </a:t>
            </a:r>
            <a:r>
              <a:rPr lang="pl-PL" sz="1000"/>
              <a:t>Albert Q. </a:t>
            </a:r>
            <a:r>
              <a:rPr lang="pl-PL" sz="1000" err="1"/>
              <a:t>Jiang</a:t>
            </a:r>
            <a:r>
              <a:rPr lang="pl-PL" sz="1000"/>
              <a:t>, </a:t>
            </a:r>
            <a:r>
              <a:rPr lang="pl-PL" sz="1000" err="1"/>
              <a:t>Alexandre</a:t>
            </a:r>
            <a:r>
              <a:rPr lang="pl-PL" sz="1000"/>
              <a:t> </a:t>
            </a:r>
            <a:r>
              <a:rPr lang="pl-PL" sz="1000" err="1"/>
              <a:t>Sablayrolles</a:t>
            </a:r>
            <a:r>
              <a:rPr lang="pl-PL" sz="1000"/>
              <a:t>, Arthur </a:t>
            </a:r>
            <a:r>
              <a:rPr lang="pl-PL" sz="1000" err="1"/>
              <a:t>Mensch</a:t>
            </a:r>
            <a:r>
              <a:rPr lang="pl-PL" sz="1000"/>
              <a:t>, Chris </a:t>
            </a:r>
            <a:r>
              <a:rPr lang="pl-PL" sz="1000" err="1"/>
              <a:t>Bamford</a:t>
            </a:r>
            <a:r>
              <a:rPr lang="pl-PL" sz="1000"/>
              <a:t>, </a:t>
            </a:r>
            <a:r>
              <a:rPr lang="pl-PL" sz="1000" err="1"/>
              <a:t>Devendra</a:t>
            </a:r>
            <a:r>
              <a:rPr lang="pl-PL" sz="1000"/>
              <a:t> Singh </a:t>
            </a:r>
            <a:r>
              <a:rPr lang="pl-PL" sz="1000" err="1"/>
              <a:t>Chaplot</a:t>
            </a:r>
            <a:r>
              <a:rPr lang="pl-PL" sz="1000"/>
              <a:t>, Diego de las </a:t>
            </a:r>
            <a:r>
              <a:rPr lang="pl-PL" sz="1000" err="1"/>
              <a:t>Casas</a:t>
            </a:r>
            <a:r>
              <a:rPr lang="pl-PL" sz="1000"/>
              <a:t>, Florian </a:t>
            </a:r>
            <a:r>
              <a:rPr lang="pl-PL" sz="1000" err="1"/>
              <a:t>Bressand</a:t>
            </a:r>
            <a:r>
              <a:rPr lang="pl-PL" sz="1000"/>
              <a:t>, </a:t>
            </a:r>
            <a:r>
              <a:rPr lang="pl-PL" sz="1000" err="1"/>
              <a:t>Gianna</a:t>
            </a:r>
            <a:r>
              <a:rPr lang="pl-PL" sz="1000"/>
              <a:t> </a:t>
            </a:r>
            <a:r>
              <a:rPr lang="pl-PL" sz="1000" err="1"/>
              <a:t>Lengyel</a:t>
            </a:r>
            <a:r>
              <a:rPr lang="pl-PL" sz="1000"/>
              <a:t>, Guillaume </a:t>
            </a:r>
            <a:r>
              <a:rPr lang="pl-PL" sz="1000" err="1"/>
              <a:t>Lample</a:t>
            </a:r>
            <a:r>
              <a:rPr lang="pl-PL" sz="1000"/>
              <a:t>, Lucile </a:t>
            </a:r>
            <a:r>
              <a:rPr lang="pl-PL" sz="1000" err="1"/>
              <a:t>Saulnier</a:t>
            </a:r>
            <a:r>
              <a:rPr lang="pl-PL" sz="1000"/>
              <a:t>, </a:t>
            </a:r>
            <a:r>
              <a:rPr lang="pl-PL" sz="1000" err="1"/>
              <a:t>Lélio</a:t>
            </a:r>
            <a:r>
              <a:rPr lang="pl-PL" sz="1000"/>
              <a:t> Renard </a:t>
            </a:r>
            <a:r>
              <a:rPr lang="pl-PL" sz="1000" err="1"/>
              <a:t>Lavaud</a:t>
            </a:r>
            <a:r>
              <a:rPr lang="pl-PL" sz="1000"/>
              <a:t>, Marie-</a:t>
            </a:r>
            <a:r>
              <a:rPr lang="pl-PL" sz="1000" err="1"/>
              <a:t>Anne</a:t>
            </a:r>
            <a:r>
              <a:rPr lang="pl-PL" sz="1000"/>
              <a:t> </a:t>
            </a:r>
            <a:r>
              <a:rPr lang="pl-PL" sz="1000" err="1"/>
              <a:t>Lachaux</a:t>
            </a:r>
            <a:r>
              <a:rPr lang="pl-PL" sz="1000"/>
              <a:t>, Pierre Stock, </a:t>
            </a:r>
            <a:r>
              <a:rPr lang="pl-PL" sz="1000" err="1"/>
              <a:t>Teven</a:t>
            </a:r>
            <a:r>
              <a:rPr lang="pl-PL" sz="1000"/>
              <a:t> Le </a:t>
            </a:r>
            <a:r>
              <a:rPr lang="pl-PL" sz="1000" err="1"/>
              <a:t>Scao</a:t>
            </a:r>
            <a:r>
              <a:rPr lang="pl-PL" sz="1000"/>
              <a:t>, </a:t>
            </a:r>
            <a:r>
              <a:rPr lang="pl-PL" sz="1000" err="1"/>
              <a:t>Thibaut</a:t>
            </a:r>
            <a:r>
              <a:rPr lang="pl-PL" sz="1000"/>
              <a:t> </a:t>
            </a:r>
            <a:r>
              <a:rPr lang="pl-PL" sz="1000" err="1"/>
              <a:t>Lavril</a:t>
            </a:r>
            <a:r>
              <a:rPr lang="pl-PL" sz="1000"/>
              <a:t>, Thomas </a:t>
            </a:r>
            <a:r>
              <a:rPr lang="pl-PL" sz="1000" err="1"/>
              <a:t>Wang</a:t>
            </a:r>
            <a:r>
              <a:rPr lang="pl-PL" sz="1000"/>
              <a:t>, </a:t>
            </a:r>
            <a:r>
              <a:rPr lang="pl-PL" sz="1000" err="1"/>
              <a:t>Timothée</a:t>
            </a:r>
            <a:r>
              <a:rPr lang="pl-PL" sz="1000"/>
              <a:t> </a:t>
            </a:r>
            <a:r>
              <a:rPr lang="pl-PL" sz="1000" err="1"/>
              <a:t>Lacroix</a:t>
            </a:r>
            <a:r>
              <a:rPr lang="pl-PL" sz="1000"/>
              <a:t>, William El </a:t>
            </a:r>
            <a:r>
              <a:rPr lang="pl-PL" sz="1000" err="1"/>
              <a:t>Sayed</a:t>
            </a:r>
            <a:endParaRPr lang="pl-PL" sz="1000"/>
          </a:p>
          <a:p>
            <a:pPr marL="342900" indent="-342900">
              <a:buFont typeface="+mj-lt"/>
              <a:buAutoNum type="arabicPeriod"/>
            </a:pPr>
            <a:r>
              <a:rPr lang="en-US" sz="1200" b="1"/>
              <a:t>Attention Is All You Need</a:t>
            </a:r>
            <a:r>
              <a:rPr lang="pl-PL" sz="1200" b="1"/>
              <a:t> </a:t>
            </a:r>
            <a:r>
              <a:rPr lang="pl-PL" sz="1000" err="1"/>
              <a:t>Ashish</a:t>
            </a:r>
            <a:r>
              <a:rPr lang="pl-PL" sz="1000"/>
              <a:t> </a:t>
            </a:r>
            <a:r>
              <a:rPr lang="pl-PL" sz="1000" err="1"/>
              <a:t>Vaswani</a:t>
            </a:r>
            <a:r>
              <a:rPr lang="pl-PL" sz="1000"/>
              <a:t>, Noam </a:t>
            </a:r>
            <a:r>
              <a:rPr lang="pl-PL" sz="1000" err="1"/>
              <a:t>Shazeer</a:t>
            </a:r>
            <a:r>
              <a:rPr lang="pl-PL" sz="1000"/>
              <a:t>, Niki </a:t>
            </a:r>
            <a:r>
              <a:rPr lang="pl-PL" sz="1000" err="1"/>
              <a:t>Parmar</a:t>
            </a:r>
            <a:r>
              <a:rPr lang="pl-PL" sz="1000"/>
              <a:t>, Jakob </a:t>
            </a:r>
            <a:r>
              <a:rPr lang="pl-PL" sz="1000" err="1"/>
              <a:t>Uszkoreit</a:t>
            </a:r>
            <a:r>
              <a:rPr lang="pl-PL" sz="1000"/>
              <a:t>, </a:t>
            </a:r>
            <a:r>
              <a:rPr lang="pl-PL" sz="1000" err="1"/>
              <a:t>Llion</a:t>
            </a:r>
            <a:r>
              <a:rPr lang="pl-PL" sz="1000"/>
              <a:t> Jones, </a:t>
            </a:r>
            <a:r>
              <a:rPr lang="pl-PL" sz="1000" err="1"/>
              <a:t>Aidan</a:t>
            </a:r>
            <a:r>
              <a:rPr lang="pl-PL" sz="1000"/>
              <a:t> N. Gomez, </a:t>
            </a:r>
            <a:r>
              <a:rPr lang="pl-PL" sz="1000" err="1"/>
              <a:t>Lukasz</a:t>
            </a:r>
            <a:r>
              <a:rPr lang="pl-PL" sz="1000"/>
              <a:t> Kaiser, </a:t>
            </a:r>
            <a:r>
              <a:rPr lang="pl-PL" sz="1000" err="1"/>
              <a:t>Illia</a:t>
            </a:r>
            <a:r>
              <a:rPr lang="pl-PL" sz="1000"/>
              <a:t> </a:t>
            </a:r>
            <a:r>
              <a:rPr lang="pl-PL" sz="1000" err="1"/>
              <a:t>Polosukhin</a:t>
            </a:r>
            <a:endParaRPr lang="pl-PL" sz="1000"/>
          </a:p>
          <a:p>
            <a:pPr marL="342900" indent="-342900">
              <a:buFont typeface="+mj-lt"/>
              <a:buAutoNum type="arabicPeriod"/>
            </a:pPr>
            <a:r>
              <a:rPr lang="pl-PL" sz="1200" b="1" err="1"/>
              <a:t>Rotary</a:t>
            </a:r>
            <a:r>
              <a:rPr lang="pl-PL" sz="1200" b="1"/>
              <a:t> </a:t>
            </a:r>
            <a:r>
              <a:rPr lang="pl-PL" sz="1200" b="1" err="1"/>
              <a:t>Positional</a:t>
            </a:r>
            <a:r>
              <a:rPr lang="pl-PL" sz="1200" b="1"/>
              <a:t> </a:t>
            </a:r>
            <a:r>
              <a:rPr lang="pl-PL" sz="1200" b="1" err="1"/>
              <a:t>Embeddings</a:t>
            </a:r>
            <a:r>
              <a:rPr lang="pl-PL" sz="1200" b="1"/>
              <a:t> </a:t>
            </a:r>
            <a:r>
              <a:rPr lang="pl-PL" sz="1000">
                <a:hlinkClick r:id="rId2"/>
              </a:rPr>
              <a:t>https://medium.com/ai-insights-cobet/rotary-positional-embeddings-a-detailed-look-and-comprehensive-understanding-4ff66a874d83</a:t>
            </a:r>
            <a:endParaRPr lang="pl-PL" sz="1000"/>
          </a:p>
          <a:p>
            <a:pPr marL="342900" indent="-342900">
              <a:buFont typeface="+mj-lt"/>
              <a:buAutoNum type="arabicPeriod"/>
            </a:pPr>
            <a:r>
              <a:rPr lang="pl-PL" sz="1200" b="1" err="1"/>
              <a:t>Sliding</a:t>
            </a:r>
            <a:r>
              <a:rPr lang="pl-PL" sz="1200" b="1"/>
              <a:t> </a:t>
            </a:r>
            <a:r>
              <a:rPr lang="pl-PL" sz="1200" b="1" err="1"/>
              <a:t>Window</a:t>
            </a:r>
            <a:r>
              <a:rPr lang="pl-PL" sz="1200" b="1"/>
              <a:t> </a:t>
            </a:r>
            <a:r>
              <a:rPr lang="pl-PL" sz="1200" b="1" err="1"/>
              <a:t>Attention</a:t>
            </a:r>
            <a:r>
              <a:rPr lang="pl-PL" sz="1200" b="1"/>
              <a:t> </a:t>
            </a:r>
            <a:r>
              <a:rPr lang="pl-PL" sz="1000"/>
              <a:t>https://klu.ai/glossary/sliding-window-attention</a:t>
            </a:r>
          </a:p>
          <a:p>
            <a:pPr marL="342900" indent="-342900">
              <a:buFont typeface="+mj-lt"/>
              <a:buAutoNum type="arabicPeriod"/>
            </a:pPr>
            <a:r>
              <a:rPr lang="pl-PL" sz="1200" b="1"/>
              <a:t>Rolling </a:t>
            </a:r>
            <a:r>
              <a:rPr lang="pl-PL" sz="1200" b="1" err="1"/>
              <a:t>Buffer</a:t>
            </a:r>
            <a:r>
              <a:rPr lang="pl-PL" sz="1200" b="1"/>
              <a:t> Cache </a:t>
            </a:r>
            <a:r>
              <a:rPr lang="pl-PL" sz="1000"/>
              <a:t>https://www.youtube.com/watch?v=p4nVxLzeBbQ&amp;ab_channel=AritraSen</a:t>
            </a:r>
          </a:p>
          <a:p>
            <a:pPr marL="342900" indent="-342900">
              <a:buFont typeface="+mj-lt"/>
              <a:buAutoNum type="arabicPeriod"/>
            </a:pPr>
            <a:r>
              <a:rPr lang="pl-PL" sz="1200" b="1" err="1"/>
              <a:t>Prefill</a:t>
            </a:r>
            <a:r>
              <a:rPr lang="pl-PL" sz="1200" b="1"/>
              <a:t> and </a:t>
            </a:r>
            <a:r>
              <a:rPr lang="pl-PL" sz="1200" b="1" err="1"/>
              <a:t>Chunking</a:t>
            </a:r>
            <a:r>
              <a:rPr lang="pl-PL" sz="1200" b="1"/>
              <a:t> </a:t>
            </a:r>
            <a:r>
              <a:rPr lang="pl-PL" sz="1000"/>
              <a:t>https://www.youtube.com/watch?v=k1Wo6o_Wn7s&amp;ab_channel=AritraSen</a:t>
            </a:r>
          </a:p>
        </p:txBody>
      </p:sp>
    </p:spTree>
    <p:extLst>
      <p:ext uri="{BB962C8B-B14F-4D97-AF65-F5344CB8AC3E}">
        <p14:creationId xmlns:p14="http://schemas.microsoft.com/office/powerpoint/2010/main" val="1253939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Thank</a:t>
            </a:r>
            <a:r>
              <a:rPr lang="pl-PL" dirty="0"/>
              <a:t> </a:t>
            </a:r>
            <a:r>
              <a:rPr lang="pl-PL" dirty="0" err="1"/>
              <a:t>you</a:t>
            </a:r>
            <a:r>
              <a:rPr lang="pl-PL" dirty="0"/>
              <a:t>!</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{2ED5FF13-AE7B-4444-9CF9-602BF814C84E}</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5844196" cy="1276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Introduction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
        <p:nvSpPr>
          <p:cNvPr id="3" name="pole tekstowe 2">
            <a:extLst>
              <a:ext uri="{FF2B5EF4-FFF2-40B4-BE49-F238E27FC236}">
                <a16:creationId xmlns:a16="http://schemas.microsoft.com/office/drawing/2014/main" id="{2F6331A7-6AB0-7D8B-0549-88AB227C8D7B}"/>
              </a:ext>
            </a:extLst>
          </p:cNvPr>
          <p:cNvSpPr txBox="1"/>
          <p:nvPr/>
        </p:nvSpPr>
        <p:spPr>
          <a:xfrm>
            <a:off x="5663184" y="968966"/>
            <a:ext cx="2644955" cy="1292662"/>
          </a:xfrm>
          <a:prstGeom prst="rect">
            <a:avLst/>
          </a:prstGeom>
          <a:noFill/>
        </p:spPr>
        <p:txBody>
          <a:bodyPr wrap="none" lIns="0" tIns="0" rIns="0" bIns="0" rtlCol="0">
            <a:spAutoFit/>
          </a:bodyPr>
          <a:lstStyle/>
          <a:p>
            <a:r>
              <a:rPr lang="el-GR"/>
              <a:t>π(</a:t>
            </a:r>
            <a:r>
              <a:rPr lang="pl-PL"/>
              <a:t>x) =</a:t>
            </a:r>
          </a:p>
          <a:p>
            <a:r>
              <a:rPr lang="pl-PL"/>
              <a:t> 1</a:t>
            </a:r>
          </a:p>
          <a:p>
            <a:r>
              <a:rPr lang="pl-PL"/>
              <a:t> 1 +e−(</a:t>
            </a:r>
            <a:r>
              <a:rPr lang="el-GR"/>
              <a:t>β0+β1</a:t>
            </a:r>
            <a:r>
              <a:rPr lang="pl-PL"/>
              <a:t>x1+</a:t>
            </a:r>
            <a:r>
              <a:rPr lang="el-GR"/>
              <a:t>β2</a:t>
            </a:r>
            <a:r>
              <a:rPr lang="pl-PL"/>
              <a:t>x2+···+</a:t>
            </a:r>
            <a:r>
              <a:rPr lang="el-GR"/>
              <a:t>β</a:t>
            </a:r>
            <a:r>
              <a:rPr lang="pl-PL" err="1"/>
              <a:t>nxn</a:t>
            </a:r>
            <a:r>
              <a:rPr lang="pl-PL"/>
              <a:t>) </a:t>
            </a:r>
          </a:p>
          <a:p>
            <a:r>
              <a:rPr lang="pl-PL"/>
              <a:t>=</a:t>
            </a:r>
          </a:p>
          <a:p>
            <a:r>
              <a:rPr lang="pl-PL"/>
              <a:t> 1</a:t>
            </a:r>
          </a:p>
          <a:p>
            <a:r>
              <a:rPr lang="pl-PL"/>
              <a:t> 1 +e−</a:t>
            </a:r>
            <a:r>
              <a:rPr lang="el-GR"/>
              <a:t>β′</a:t>
            </a:r>
            <a:r>
              <a:rPr lang="pl-PL"/>
              <a:t>x</a:t>
            </a:r>
          </a:p>
        </p:txBody>
      </p:sp>
      <p:sp>
        <p:nvSpPr>
          <p:cNvPr id="5" name="pole tekstowe 4">
            <a:extLst>
              <a:ext uri="{FF2B5EF4-FFF2-40B4-BE49-F238E27FC236}">
                <a16:creationId xmlns:a16="http://schemas.microsoft.com/office/drawing/2014/main" id="{E1585D16-84ED-A6D3-B866-D96EDF6A23D8}"/>
              </a:ext>
            </a:extLst>
          </p:cNvPr>
          <p:cNvSpPr txBox="1"/>
          <p:nvPr/>
        </p:nvSpPr>
        <p:spPr>
          <a:xfrm>
            <a:off x="2286000" y="2418624"/>
            <a:ext cx="4572000" cy="307777"/>
          </a:xfrm>
          <a:prstGeom prst="rect">
            <a:avLst/>
          </a:prstGeom>
          <a:noFill/>
        </p:spPr>
        <p:txBody>
          <a:bodyPr wrap="square">
            <a:spAutoFit/>
          </a:bodyPr>
          <a:lstStyle/>
          <a:p>
            <a:r>
              <a:rPr lang="el-GR"/>
              <a:t>π(</a:t>
            </a:r>
            <a:r>
              <a:rPr lang="pl-PL"/>
              <a:t>x) = 1 1 +e−(</a:t>
            </a:r>
            <a:r>
              <a:rPr lang="el-GR"/>
              <a:t>β0+β1</a:t>
            </a:r>
            <a:r>
              <a:rPr lang="pl-PL"/>
              <a:t>x1+</a:t>
            </a:r>
            <a:r>
              <a:rPr lang="el-GR"/>
              <a:t>β2</a:t>
            </a:r>
            <a:r>
              <a:rPr lang="pl-PL"/>
              <a:t>x2+···+</a:t>
            </a:r>
            <a:r>
              <a:rPr lang="el-GR"/>
              <a:t>β</a:t>
            </a:r>
            <a:r>
              <a:rPr lang="pl-PL" err="1"/>
              <a:t>nxn</a:t>
            </a:r>
            <a:r>
              <a:rPr lang="pl-PL"/>
              <a:t>) = 1 1 +e−</a:t>
            </a:r>
            <a:r>
              <a:rPr lang="el-GR"/>
              <a:t>β′</a:t>
            </a:r>
            <a:r>
              <a:rPr lang="pl-PL"/>
              <a:t>x</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48">
          <a:extLst>
            <a:ext uri="{FF2B5EF4-FFF2-40B4-BE49-F238E27FC236}">
              <a16:creationId xmlns:a16="http://schemas.microsoft.com/office/drawing/2014/main" id="{BE927B35-E874-B57B-03A0-F0C585772834}"/>
            </a:ext>
          </a:extLst>
        </p:cNvPr>
        <p:cNvGrpSpPr/>
        <p:nvPr/>
      </p:nvGrpSpPr>
      <p:grpSpPr>
        <a:xfrm>
          <a:off x="0" y="0"/>
          <a:ext cx="0" cy="0"/>
          <a:chOff x="0" y="0"/>
          <a:chExt cx="0" cy="0"/>
        </a:xfrm>
      </p:grpSpPr>
      <p:sp>
        <p:nvSpPr>
          <p:cNvPr id="249" name="Google Shape;249;p41">
            <a:extLst>
              <a:ext uri="{FF2B5EF4-FFF2-40B4-BE49-F238E27FC236}">
                <a16:creationId xmlns:a16="http://schemas.microsoft.com/office/drawing/2014/main" id="{C56985BC-B640-8DAF-C08F-65F6F5AC69EC}"/>
              </a:ext>
            </a:extLst>
          </p:cNvPr>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a:extLst>
              <a:ext uri="{FF2B5EF4-FFF2-40B4-BE49-F238E27FC236}">
                <a16:creationId xmlns:a16="http://schemas.microsoft.com/office/drawing/2014/main" id="{8143633B-6471-1E70-CF23-DB6C2FAC8999}"/>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a:extLst>
              <a:ext uri="{FF2B5EF4-FFF2-40B4-BE49-F238E27FC236}">
                <a16:creationId xmlns:a16="http://schemas.microsoft.com/office/drawing/2014/main" id="{69C10AA1-9AAE-8CB2-6F70-D0FAF34BCF93}"/>
              </a:ext>
            </a:extLst>
          </p:cNvPr>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extLst>
      <p:ext uri="{BB962C8B-B14F-4D97-AF65-F5344CB8AC3E}">
        <p14:creationId xmlns:p14="http://schemas.microsoft.com/office/powerpoint/2010/main" val="484546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914686" y="2402099"/>
            <a:ext cx="2907600" cy="2179800"/>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pl-PL" b="1">
                <a:latin typeface="Alexandria Medium" panose="020B0604020202020204" charset="-78"/>
                <a:cs typeface="Alexandria Medium" panose="020B0604020202020204" charset="-78"/>
              </a:rPr>
              <a:t>Krzysztof Ociepa</a:t>
            </a:r>
          </a:p>
          <a:p>
            <a:pPr marL="171450" lvl="0" indent="-171450" algn="l" rtl="0">
              <a:lnSpc>
                <a:spcPct val="200000"/>
              </a:lnSpc>
              <a:spcBef>
                <a:spcPts val="0"/>
              </a:spcBef>
              <a:spcAft>
                <a:spcPts val="0"/>
              </a:spcAft>
              <a:buFont typeface="Arial" panose="020B0604020202020204" pitchFamily="34" charset="0"/>
              <a:buChar char="•"/>
            </a:pPr>
            <a:r>
              <a:rPr lang="pl-PL" b="1">
                <a:latin typeface="Alexandria Medium" panose="020B0604020202020204" charset="-78"/>
                <a:cs typeface="Alexandria Medium" panose="020B0604020202020204" charset="-78"/>
              </a:rPr>
              <a:t>Łukasz Flis</a:t>
            </a:r>
          </a:p>
          <a:p>
            <a:pPr marL="171450" lvl="0" indent="-171450" algn="l" rtl="0">
              <a:lnSpc>
                <a:spcPct val="200000"/>
              </a:lnSpc>
              <a:spcBef>
                <a:spcPts val="0"/>
              </a:spcBef>
              <a:spcAft>
                <a:spcPts val="0"/>
              </a:spcAft>
              <a:buFont typeface="Arial" panose="020B0604020202020204" pitchFamily="34" charset="0"/>
              <a:buChar char="•"/>
            </a:pPr>
            <a:r>
              <a:rPr lang="pl-PL" b="1">
                <a:latin typeface="Alexandria Medium" panose="020B0604020202020204" charset="-78"/>
                <a:cs typeface="Alexandria Medium" panose="020B0604020202020204" charset="-78"/>
              </a:rPr>
              <a:t>Krzysztof Wróbel</a:t>
            </a:r>
          </a:p>
          <a:p>
            <a:pPr marL="171450" lvl="0" indent="-171450" algn="l" rtl="0">
              <a:lnSpc>
                <a:spcPct val="200000"/>
              </a:lnSpc>
              <a:spcBef>
                <a:spcPts val="0"/>
              </a:spcBef>
              <a:spcAft>
                <a:spcPts val="0"/>
              </a:spcAft>
              <a:buFont typeface="Arial" panose="020B0604020202020204" pitchFamily="34" charset="0"/>
              <a:buChar char="•"/>
            </a:pPr>
            <a:r>
              <a:rPr lang="pl-PL" b="1">
                <a:latin typeface="Alexandria Medium" panose="020B0604020202020204" charset="-78"/>
                <a:cs typeface="Alexandria Medium" panose="020B0604020202020204" charset="-78"/>
              </a:rPr>
              <a:t>Adrian Gwoździej</a:t>
            </a:r>
          </a:p>
          <a:p>
            <a:pPr marL="171450" lvl="0" indent="-171450" algn="l" rtl="0">
              <a:lnSpc>
                <a:spcPct val="200000"/>
              </a:lnSpc>
              <a:spcBef>
                <a:spcPts val="0"/>
              </a:spcBef>
              <a:spcAft>
                <a:spcPts val="0"/>
              </a:spcAft>
              <a:buFont typeface="Arial" panose="020B0604020202020204" pitchFamily="34" charset="0"/>
              <a:buChar char="•"/>
            </a:pPr>
            <a:r>
              <a:rPr lang="pl-PL" b="1">
                <a:latin typeface="Alexandria Medium" panose="020B0604020202020204" charset="-78"/>
                <a:cs typeface="Alexandria Medium" panose="020B0604020202020204" charset="-78"/>
              </a:rPr>
              <a:t>Remigiusz </a:t>
            </a:r>
            <a:r>
              <a:rPr lang="pl-PL" b="1" err="1">
                <a:latin typeface="Alexandria Medium" panose="020B0604020202020204" charset="-78"/>
                <a:cs typeface="Alexandria Medium" panose="020B0604020202020204" charset="-78"/>
              </a:rPr>
              <a:t>Kinas</a:t>
            </a:r>
            <a:endParaRPr lang="pl-PL" b="1">
              <a:latin typeface="Alexandria Medium" panose="020B0604020202020204" charset="-78"/>
              <a:cs typeface="Alexandria Medium" panose="020B0604020202020204" charset="-78"/>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24th of </a:t>
            </a:r>
            <a:r>
              <a:rPr lang="pl-PL" err="1"/>
              <a:t>October</a:t>
            </a:r>
            <a:r>
              <a:rPr lang="pl-PL"/>
              <a:t> </a:t>
            </a:r>
            <a:r>
              <a:rPr lang="pl-PL" b="1"/>
              <a:t>2024</a:t>
            </a:r>
            <a:endParaRPr b="1"/>
          </a:p>
        </p:txBody>
      </p:sp>
      <p:pic>
        <p:nvPicPr>
          <p:cNvPr id="8" name="Obraz 7">
            <a:extLst>
              <a:ext uri="{FF2B5EF4-FFF2-40B4-BE49-F238E27FC236}">
                <a16:creationId xmlns:a16="http://schemas.microsoft.com/office/drawing/2014/main" id="{3A452564-CA23-AB03-ACE0-53AF1987A917}"/>
              </a:ext>
            </a:extLst>
          </p:cNvPr>
          <p:cNvPicPr>
            <a:picLocks noChangeAspect="1"/>
          </p:cNvPicPr>
          <p:nvPr/>
        </p:nvPicPr>
        <p:blipFill>
          <a:blip r:embed="rId3"/>
          <a:stretch>
            <a:fillRect/>
          </a:stretch>
        </p:blipFill>
        <p:spPr>
          <a:xfrm>
            <a:off x="4518596" y="1279296"/>
            <a:ext cx="3592057" cy="1008165"/>
          </a:xfrm>
          <a:prstGeom prst="rect">
            <a:avLst/>
          </a:prstGeom>
        </p:spPr>
      </p:pic>
      <p:pic>
        <p:nvPicPr>
          <p:cNvPr id="11" name="Grafika 10">
            <a:extLst>
              <a:ext uri="{FF2B5EF4-FFF2-40B4-BE49-F238E27FC236}">
                <a16:creationId xmlns:a16="http://schemas.microsoft.com/office/drawing/2014/main" id="{68E6481D-87C1-97C7-8DCE-6E8CB5C0D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0630" y="2402099"/>
            <a:ext cx="1932530" cy="911571"/>
          </a:xfrm>
          <a:prstGeom prst="rect">
            <a:avLst/>
          </a:prstGeom>
        </p:spPr>
      </p:pic>
      <p:pic>
        <p:nvPicPr>
          <p:cNvPr id="1030" name="Picture 6">
            <a:extLst>
              <a:ext uri="{FF2B5EF4-FFF2-40B4-BE49-F238E27FC236}">
                <a16:creationId xmlns:a16="http://schemas.microsoft.com/office/drawing/2014/main" id="{28518EDD-7CCF-C081-8143-40400AD2B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630" y="3400600"/>
            <a:ext cx="605868" cy="1008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281C55C-0145-7A6B-7A07-49B5313DC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778" y="3802871"/>
            <a:ext cx="2891284" cy="6058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Obraz 12">
            <a:extLst>
              <a:ext uri="{FF2B5EF4-FFF2-40B4-BE49-F238E27FC236}">
                <a16:creationId xmlns:a16="http://schemas.microsoft.com/office/drawing/2014/main" id="{CA33C088-CE34-1161-ECB9-5007C94B3DF4}"/>
              </a:ext>
            </a:extLst>
          </p:cNvPr>
          <p:cNvPicPr>
            <a:picLocks noChangeAspect="1"/>
          </p:cNvPicPr>
          <p:nvPr/>
        </p:nvPicPr>
        <p:blipFill>
          <a:blip r:embed="rId8"/>
          <a:stretch>
            <a:fillRect/>
          </a:stretch>
        </p:blipFill>
        <p:spPr>
          <a:xfrm>
            <a:off x="6796549" y="2545058"/>
            <a:ext cx="1224894" cy="702922"/>
          </a:xfrm>
          <a:prstGeom prst="rect">
            <a:avLst/>
          </a:prstGeom>
        </p:spPr>
      </p:pic>
      <p:sp>
        <p:nvSpPr>
          <p:cNvPr id="15" name="pole tekstowe 14">
            <a:extLst>
              <a:ext uri="{FF2B5EF4-FFF2-40B4-BE49-F238E27FC236}">
                <a16:creationId xmlns:a16="http://schemas.microsoft.com/office/drawing/2014/main" id="{C248EF38-BF0B-CE18-3895-BAF511BBDB04}"/>
              </a:ext>
            </a:extLst>
          </p:cNvPr>
          <p:cNvSpPr txBox="1"/>
          <p:nvPr/>
        </p:nvSpPr>
        <p:spPr>
          <a:xfrm>
            <a:off x="791736" y="1496157"/>
            <a:ext cx="3592057" cy="738664"/>
          </a:xfrm>
          <a:prstGeom prst="rect">
            <a:avLst/>
          </a:prstGeom>
          <a:noFill/>
        </p:spPr>
        <p:txBody>
          <a:bodyPr wrap="square">
            <a:spAutoFit/>
          </a:bodyPr>
          <a:lstStyle/>
          <a:p>
            <a:r>
              <a:rPr lang="en-US" err="1">
                <a:latin typeface="Alexandria Medium" panose="020B0604020202020204" charset="-78"/>
                <a:cs typeface="Alexandria Medium" panose="020B0604020202020204" charset="-78"/>
              </a:rPr>
              <a:t>Bielik</a:t>
            </a:r>
            <a:r>
              <a:rPr lang="en-US">
                <a:latin typeface="Alexandria Medium" panose="020B0604020202020204" charset="-78"/>
                <a:cs typeface="Alexandria Medium" panose="020B0604020202020204" charset="-78"/>
              </a:rPr>
              <a:t> 7B v0.1: A Polish Language Model– Development, Insights,</a:t>
            </a:r>
            <a:br>
              <a:rPr lang="pl-PL">
                <a:latin typeface="Alexandria Medium" panose="020B0604020202020204" charset="-78"/>
                <a:cs typeface="Alexandria Medium" panose="020B0604020202020204" charset="-78"/>
              </a:rPr>
            </a:br>
            <a:r>
              <a:rPr lang="en-US">
                <a:latin typeface="Alexandria Medium" panose="020B0604020202020204" charset="-78"/>
                <a:cs typeface="Alexandria Medium" panose="020B0604020202020204" charset="-78"/>
              </a:rPr>
              <a:t>and Evaluation</a:t>
            </a:r>
            <a:endParaRPr lang="pl-PL">
              <a:latin typeface="Alexandria Medium" panose="020B0604020202020204" charset="-78"/>
              <a:cs typeface="Alexandria Medium" panose="020B0604020202020204" charset="-7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stral AI — IBPM S.A.">
            <a:extLst>
              <a:ext uri="{FF2B5EF4-FFF2-40B4-BE49-F238E27FC236}">
                <a16:creationId xmlns:a16="http://schemas.microsoft.com/office/drawing/2014/main" id="{6DDAA8B5-86EA-6BF6-E49A-E4D08C9F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23" y="1182115"/>
            <a:ext cx="3320740" cy="21250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elik amerykański – Wikipedia, wolna encyklopedia">
            <a:extLst>
              <a:ext uri="{FF2B5EF4-FFF2-40B4-BE49-F238E27FC236}">
                <a16:creationId xmlns:a16="http://schemas.microsoft.com/office/drawing/2014/main" id="{0705486A-5405-CEEC-854A-CB1277CB8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977" y="1369268"/>
            <a:ext cx="1750757" cy="17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a 5" descr="Strzałka w prawo z wypełnieniem pełnym">
            <a:extLst>
              <a:ext uri="{FF2B5EF4-FFF2-40B4-BE49-F238E27FC236}">
                <a16:creationId xmlns:a16="http://schemas.microsoft.com/office/drawing/2014/main" id="{5A48D250-5578-44AA-192E-D05D93BAB8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9669" y="1787447"/>
            <a:ext cx="914400" cy="914400"/>
          </a:xfrm>
          <a:prstGeom prst="rect">
            <a:avLst/>
          </a:prstGeom>
        </p:spPr>
      </p:pic>
      <p:sp>
        <p:nvSpPr>
          <p:cNvPr id="7" name="pole tekstowe 6">
            <a:extLst>
              <a:ext uri="{FF2B5EF4-FFF2-40B4-BE49-F238E27FC236}">
                <a16:creationId xmlns:a16="http://schemas.microsoft.com/office/drawing/2014/main" id="{2447B338-4DF9-D073-53FF-ABEE2FDF2A6D}"/>
              </a:ext>
            </a:extLst>
          </p:cNvPr>
          <p:cNvSpPr txBox="1"/>
          <p:nvPr/>
        </p:nvSpPr>
        <p:spPr>
          <a:xfrm>
            <a:off x="3975163" y="1720540"/>
            <a:ext cx="1223412" cy="307777"/>
          </a:xfrm>
          <a:prstGeom prst="rect">
            <a:avLst/>
          </a:prstGeom>
          <a:noFill/>
        </p:spPr>
        <p:txBody>
          <a:bodyPr wrap="none" rtlCol="0">
            <a:spAutoFit/>
          </a:bodyPr>
          <a:lstStyle/>
          <a:p>
            <a:r>
              <a:rPr lang="pl-PL">
                <a:latin typeface="Alexandria Medium" panose="020B0604020202020204" charset="-78"/>
                <a:cs typeface="Alexandria Medium" panose="020B0604020202020204" charset="-78"/>
              </a:rPr>
              <a:t>Fine-</a:t>
            </a:r>
            <a:r>
              <a:rPr lang="pl-PL" err="1">
                <a:latin typeface="Alexandria Medium" panose="020B0604020202020204" charset="-78"/>
                <a:cs typeface="Alexandria Medium" panose="020B0604020202020204" charset="-78"/>
              </a:rPr>
              <a:t>tuning</a:t>
            </a:r>
            <a:endParaRPr lang="pl-PL">
              <a:latin typeface="Alexandria Medium" panose="020B0604020202020204" charset="-78"/>
              <a:cs typeface="Alexandria Medium" panose="020B0604020202020204" charset="-78"/>
            </a:endParaRPr>
          </a:p>
        </p:txBody>
      </p:sp>
      <p:sp>
        <p:nvSpPr>
          <p:cNvPr id="8" name="pole tekstowe 7">
            <a:extLst>
              <a:ext uri="{FF2B5EF4-FFF2-40B4-BE49-F238E27FC236}">
                <a16:creationId xmlns:a16="http://schemas.microsoft.com/office/drawing/2014/main" id="{0861AFE9-D6E9-D3A6-3458-A922964632CE}"/>
              </a:ext>
            </a:extLst>
          </p:cNvPr>
          <p:cNvSpPr txBox="1"/>
          <p:nvPr/>
        </p:nvSpPr>
        <p:spPr>
          <a:xfrm>
            <a:off x="1510047" y="3307179"/>
            <a:ext cx="1444626" cy="307777"/>
          </a:xfrm>
          <a:prstGeom prst="rect">
            <a:avLst/>
          </a:prstGeom>
          <a:noFill/>
        </p:spPr>
        <p:txBody>
          <a:bodyPr wrap="none" rtlCol="0">
            <a:spAutoFit/>
          </a:bodyPr>
          <a:lstStyle/>
          <a:p>
            <a:r>
              <a:rPr lang="pl-PL">
                <a:latin typeface="Alexandria Medium" panose="020B0604020202020204" charset="-78"/>
                <a:cs typeface="Alexandria Medium" panose="020B0604020202020204" charset="-78"/>
              </a:rPr>
              <a:t>Mistral 7B v0.1</a:t>
            </a:r>
          </a:p>
        </p:txBody>
      </p:sp>
      <p:sp>
        <p:nvSpPr>
          <p:cNvPr id="9" name="pole tekstowe 8">
            <a:extLst>
              <a:ext uri="{FF2B5EF4-FFF2-40B4-BE49-F238E27FC236}">
                <a16:creationId xmlns:a16="http://schemas.microsoft.com/office/drawing/2014/main" id="{290D049B-5714-7BB8-DF37-39C9FECE3B40}"/>
              </a:ext>
            </a:extLst>
          </p:cNvPr>
          <p:cNvSpPr txBox="1"/>
          <p:nvPr/>
        </p:nvSpPr>
        <p:spPr>
          <a:xfrm>
            <a:off x="6417147" y="3307178"/>
            <a:ext cx="1332416" cy="307777"/>
          </a:xfrm>
          <a:prstGeom prst="rect">
            <a:avLst/>
          </a:prstGeom>
          <a:noFill/>
        </p:spPr>
        <p:txBody>
          <a:bodyPr wrap="none" rtlCol="0">
            <a:spAutoFit/>
          </a:bodyPr>
          <a:lstStyle/>
          <a:p>
            <a:r>
              <a:rPr lang="pl-PL">
                <a:latin typeface="Alexandria Medium" panose="020B0604020202020204" charset="-78"/>
                <a:cs typeface="Alexandria Medium" panose="020B0604020202020204" charset="-78"/>
              </a:rPr>
              <a:t>Bielik 7B v0.1</a:t>
            </a:r>
          </a:p>
        </p:txBody>
      </p:sp>
      <p:pic>
        <p:nvPicPr>
          <p:cNvPr id="2058" name="Picture 10" descr="Flaga Wielkiej Brytanii w proporcjach 1:2">
            <a:extLst>
              <a:ext uri="{FF2B5EF4-FFF2-40B4-BE49-F238E27FC236}">
                <a16:creationId xmlns:a16="http://schemas.microsoft.com/office/drawing/2014/main" id="{D19FDB10-64DC-4318-3BA5-E4497FCE1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06" y="3754708"/>
            <a:ext cx="615554" cy="30777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descr="Flaga i bandera narodowa">
            <a:extLst>
              <a:ext uri="{FF2B5EF4-FFF2-40B4-BE49-F238E27FC236}">
                <a16:creationId xmlns:a16="http://schemas.microsoft.com/office/drawing/2014/main" id="{2031038A-495E-2306-A675-F689125C3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9692" y="3754707"/>
            <a:ext cx="581625" cy="30777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83C79F2-762C-13A0-030A-A06E3D799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9820" y="3752941"/>
            <a:ext cx="490521" cy="30777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0" descr="Flaga Wielkiej Brytanii w proporcjach 1:2">
            <a:extLst>
              <a:ext uri="{FF2B5EF4-FFF2-40B4-BE49-F238E27FC236}">
                <a16:creationId xmlns:a16="http://schemas.microsoft.com/office/drawing/2014/main" id="{52F6381A-8F90-5376-F2EA-43BE1BAEB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977" y="3752941"/>
            <a:ext cx="615554" cy="30777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descr="Flaga i bandera narodowa">
            <a:extLst>
              <a:ext uri="{FF2B5EF4-FFF2-40B4-BE49-F238E27FC236}">
                <a16:creationId xmlns:a16="http://schemas.microsoft.com/office/drawing/2014/main" id="{F491FB21-6DCB-F3C8-BCE3-BE721AB50C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863" y="3752942"/>
            <a:ext cx="581625" cy="30777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37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{3F1740FA-E59E-45B7-8377-373D42314B57}</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C204E26-DFFF-1159-B5D2-C36755BB325D}"/>
              </a:ext>
            </a:extLst>
          </p:cNvPr>
          <p:cNvSpPr>
            <a:spLocks noGrp="1"/>
          </p:cNvSpPr>
          <p:nvPr>
            <p:ph type="title"/>
          </p:nvPr>
        </p:nvSpPr>
        <p:spPr/>
        <p:txBody>
          <a:bodyPr/>
          <a:lstStyle/>
          <a:p>
            <a:r>
              <a:rPr lang="pl-PL" b="1"/>
              <a:t>Mistral 7B v0.1 </a:t>
            </a:r>
            <a:r>
              <a:rPr lang="pl-PL"/>
              <a:t>(10th of </a:t>
            </a:r>
            <a:r>
              <a:rPr lang="pl-PL" err="1"/>
              <a:t>October</a:t>
            </a:r>
            <a:r>
              <a:rPr lang="pl-PL"/>
              <a:t> 2023)</a:t>
            </a:r>
          </a:p>
        </p:txBody>
      </p:sp>
      <p:sp>
        <p:nvSpPr>
          <p:cNvPr id="4" name="Podtytuł 3">
            <a:extLst>
              <a:ext uri="{FF2B5EF4-FFF2-40B4-BE49-F238E27FC236}">
                <a16:creationId xmlns:a16="http://schemas.microsoft.com/office/drawing/2014/main" id="{826D7134-8EE1-D494-277E-3456958EFA4A}"/>
              </a:ext>
            </a:extLst>
          </p:cNvPr>
          <p:cNvSpPr>
            <a:spLocks noGrp="1"/>
          </p:cNvSpPr>
          <p:nvPr>
            <p:ph type="subTitle" idx="2"/>
          </p:nvPr>
        </p:nvSpPr>
        <p:spPr/>
        <p:txBody>
          <a:bodyPr/>
          <a:lstStyle/>
          <a:p>
            <a:pPr>
              <a:lnSpc>
                <a:spcPct val="300000"/>
              </a:lnSpc>
              <a:buFont typeface="Arial" panose="020B0604020202020204" pitchFamily="34" charset="0"/>
              <a:buChar char="•"/>
            </a:pPr>
            <a:r>
              <a:rPr lang="pl-PL" err="1">
                <a:latin typeface="Alexandria" panose="020B0604020202020204" charset="-78"/>
                <a:cs typeface="Alexandria" panose="020B0604020202020204" charset="-78"/>
              </a:rPr>
              <a:t>Sliding</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Window</a:t>
            </a:r>
            <a:r>
              <a:rPr lang="pl-PL">
                <a:latin typeface="Alexandria" panose="020B0604020202020204" charset="-78"/>
                <a:cs typeface="Alexandria" panose="020B0604020202020204" charset="-78"/>
              </a:rPr>
              <a:t> </a:t>
            </a:r>
            <a:r>
              <a:rPr lang="pl-PL" err="1">
                <a:latin typeface="Alexandria" panose="020B0604020202020204" charset="-78"/>
                <a:cs typeface="Alexandria" panose="020B0604020202020204" charset="-78"/>
              </a:rPr>
              <a:t>Attention</a:t>
            </a:r>
            <a:endParaRPr lang="pl-PL">
              <a:latin typeface="Alexandria" panose="020B0604020202020204" charset="-78"/>
              <a:cs typeface="Alexandria" panose="020B0604020202020204" charset="-78"/>
            </a:endParaRPr>
          </a:p>
          <a:p>
            <a:pPr>
              <a:lnSpc>
                <a:spcPct val="300000"/>
              </a:lnSpc>
              <a:buFont typeface="Arial" panose="020B0604020202020204" pitchFamily="34" charset="0"/>
              <a:buChar char="•"/>
            </a:pPr>
            <a:r>
              <a:rPr lang="pl-PL">
                <a:latin typeface="Alexandria" panose="020B0604020202020204" charset="-78"/>
                <a:cs typeface="Alexandria" panose="020B0604020202020204" charset="-78"/>
              </a:rPr>
              <a:t>Rolling </a:t>
            </a:r>
            <a:r>
              <a:rPr lang="pl-PL" err="1">
                <a:latin typeface="Alexandria" panose="020B0604020202020204" charset="-78"/>
                <a:cs typeface="Alexandria" panose="020B0604020202020204" charset="-78"/>
              </a:rPr>
              <a:t>Buffer</a:t>
            </a:r>
            <a:r>
              <a:rPr lang="pl-PL">
                <a:latin typeface="Alexandria" panose="020B0604020202020204" charset="-78"/>
                <a:cs typeface="Alexandria" panose="020B0604020202020204" charset="-78"/>
              </a:rPr>
              <a:t> Cache</a:t>
            </a:r>
          </a:p>
          <a:p>
            <a:pPr>
              <a:lnSpc>
                <a:spcPct val="300000"/>
              </a:lnSpc>
              <a:buFont typeface="Arial" panose="020B0604020202020204" pitchFamily="34" charset="0"/>
              <a:buChar char="•"/>
            </a:pPr>
            <a:r>
              <a:rPr lang="pl-PL" err="1">
                <a:latin typeface="Alexandria" panose="020B0604020202020204" charset="-78"/>
                <a:cs typeface="Alexandria" panose="020B0604020202020204" charset="-78"/>
              </a:rPr>
              <a:t>Pre-fill</a:t>
            </a:r>
            <a:r>
              <a:rPr lang="pl-PL">
                <a:latin typeface="Alexandria" panose="020B0604020202020204" charset="-78"/>
                <a:cs typeface="Alexandria" panose="020B0604020202020204" charset="-78"/>
              </a:rPr>
              <a:t> and </a:t>
            </a:r>
            <a:r>
              <a:rPr lang="pl-PL" err="1">
                <a:latin typeface="Alexandria" panose="020B0604020202020204" charset="-78"/>
                <a:cs typeface="Alexandria" panose="020B0604020202020204" charset="-78"/>
              </a:rPr>
              <a:t>Chunking</a:t>
            </a:r>
            <a:endParaRPr lang="pl-PL">
              <a:latin typeface="Alexandria" panose="020B0604020202020204" charset="-78"/>
              <a:cs typeface="Alexandria" panose="020B0604020202020204" charset="-78"/>
            </a:endParaRPr>
          </a:p>
        </p:txBody>
      </p:sp>
      <p:graphicFrame>
        <p:nvGraphicFramePr>
          <p:cNvPr id="5" name="Tabela 4">
            <a:extLst>
              <a:ext uri="{FF2B5EF4-FFF2-40B4-BE49-F238E27FC236}">
                <a16:creationId xmlns:a16="http://schemas.microsoft.com/office/drawing/2014/main" id="{F4C4776C-8654-E173-7B5E-A0C12792F705}"/>
              </a:ext>
            </a:extLst>
          </p:cNvPr>
          <p:cNvGraphicFramePr>
            <a:graphicFrameLocks noGrp="1"/>
          </p:cNvGraphicFramePr>
          <p:nvPr>
            <p:extLst>
              <p:ext uri="{D42A27DB-BD31-4B8C-83A1-F6EECF244321}">
                <p14:modId xmlns:p14="http://schemas.microsoft.com/office/powerpoint/2010/main" val="680292615"/>
              </p:ext>
            </p:extLst>
          </p:nvPr>
        </p:nvGraphicFramePr>
        <p:xfrm>
          <a:off x="1105794" y="1426811"/>
          <a:ext cx="2837255" cy="3048000"/>
        </p:xfrm>
        <a:graphic>
          <a:graphicData uri="http://schemas.openxmlformats.org/drawingml/2006/table">
            <a:tbl>
              <a:tblPr firstRow="1" bandRow="1">
                <a:effectLst>
                  <a:outerShdw blurRad="50800" dist="38100" dir="10800000" algn="r" rotWithShape="0">
                    <a:prstClr val="black">
                      <a:alpha val="40000"/>
                    </a:prstClr>
                  </a:outerShdw>
                </a:effectLst>
                <a:tableStyleId>{2ED5FF13-AE7B-4444-9CF9-602BF814C84E}</a:tableStyleId>
              </a:tblPr>
              <a:tblGrid>
                <a:gridCol w="1794193">
                  <a:extLst>
                    <a:ext uri="{9D8B030D-6E8A-4147-A177-3AD203B41FA5}">
                      <a16:colId xmlns:a16="http://schemas.microsoft.com/office/drawing/2014/main" val="950835500"/>
                    </a:ext>
                  </a:extLst>
                </a:gridCol>
                <a:gridCol w="1043062">
                  <a:extLst>
                    <a:ext uri="{9D8B030D-6E8A-4147-A177-3AD203B41FA5}">
                      <a16:colId xmlns:a16="http://schemas.microsoft.com/office/drawing/2014/main" val="132518760"/>
                    </a:ext>
                  </a:extLst>
                </a:gridCol>
              </a:tblGrid>
              <a:tr h="272475">
                <a:tc>
                  <a:txBody>
                    <a:bodyPr/>
                    <a:lstStyle/>
                    <a:p>
                      <a:r>
                        <a:rPr lang="pl-PL" b="1" err="1">
                          <a:latin typeface="Alexandria Medium" panose="020B0604020202020204" charset="-78"/>
                          <a:cs typeface="Alexandria Medium" panose="020B0604020202020204" charset="-78"/>
                        </a:rPr>
                        <a:t>Parameter</a:t>
                      </a:r>
                      <a:endParaRPr lang="pl-PL" b="1">
                        <a:latin typeface="Alexandria Medium" panose="020B0604020202020204" charset="-78"/>
                        <a:cs typeface="Alexandria Medium" panose="020B0604020202020204" charset="-78"/>
                      </a:endParaRPr>
                    </a:p>
                  </a:txBody>
                  <a:tcPr>
                    <a:solidFill>
                      <a:schemeClr val="accent5">
                        <a:lumMod val="65000"/>
                        <a:alpha val="50000"/>
                      </a:schemeClr>
                    </a:solidFill>
                  </a:tcPr>
                </a:tc>
                <a:tc>
                  <a:txBody>
                    <a:bodyPr/>
                    <a:lstStyle/>
                    <a:p>
                      <a:r>
                        <a:rPr lang="pl-PL" b="1">
                          <a:latin typeface="Alexandria Medium" panose="020B0604020202020204" charset="-78"/>
                          <a:cs typeface="Alexandria Medium" panose="020B0604020202020204" charset="-78"/>
                        </a:rPr>
                        <a:t>Value</a:t>
                      </a:r>
                    </a:p>
                  </a:txBody>
                  <a:tcPr>
                    <a:solidFill>
                      <a:schemeClr val="accent5">
                        <a:lumMod val="65000"/>
                        <a:alpha val="50000"/>
                      </a:schemeClr>
                    </a:solidFill>
                  </a:tcPr>
                </a:tc>
                <a:extLst>
                  <a:ext uri="{0D108BD9-81ED-4DB2-BD59-A6C34878D82A}">
                    <a16:rowId xmlns:a16="http://schemas.microsoft.com/office/drawing/2014/main" val="2045299172"/>
                  </a:ext>
                </a:extLst>
              </a:tr>
              <a:tr h="272475">
                <a:tc>
                  <a:txBody>
                    <a:bodyPr/>
                    <a:lstStyle/>
                    <a:p>
                      <a:r>
                        <a:rPr lang="pl-PL" err="1">
                          <a:latin typeface="Alexandria Medium" panose="020B0604020202020204" charset="-78"/>
                          <a:cs typeface="Alexandria Medium" panose="020B0604020202020204" charset="-78"/>
                        </a:rPr>
                        <a:t>Layers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271546088"/>
                  </a:ext>
                </a:extLst>
              </a:tr>
              <a:tr h="272475">
                <a:tc>
                  <a:txBody>
                    <a:bodyPr/>
                    <a:lstStyle/>
                    <a:p>
                      <a:r>
                        <a:rPr lang="pl-PL">
                          <a:latin typeface="Alexandria Medium" panose="020B0604020202020204" charset="-78"/>
                          <a:cs typeface="Alexandria Medium" panose="020B0604020202020204" charset="-78"/>
                        </a:rPr>
                        <a:t>Model </a:t>
                      </a:r>
                      <a:r>
                        <a:rPr lang="pl-PL" err="1">
                          <a:latin typeface="Alexandria Medium" panose="020B0604020202020204" charset="-78"/>
                          <a:cs typeface="Alexandria Medium" panose="020B0604020202020204" charset="-78"/>
                        </a:rPr>
                        <a:t>Dimension</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1442324567"/>
                  </a:ext>
                </a:extLst>
              </a:tr>
              <a:tr h="272475">
                <a:tc>
                  <a:txBody>
                    <a:bodyPr/>
                    <a:lstStyle/>
                    <a:p>
                      <a:r>
                        <a:rPr lang="pl-PL" err="1">
                          <a:latin typeface="Alexandria Medium" panose="020B0604020202020204" charset="-78"/>
                          <a:cs typeface="Alexandria Medium" panose="020B0604020202020204" charset="-78"/>
                        </a:rPr>
                        <a:t>Attention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448869105"/>
                  </a:ext>
                </a:extLst>
              </a:tr>
              <a:tr h="272475">
                <a:tc>
                  <a:txBody>
                    <a:bodyPr/>
                    <a:lstStyle/>
                    <a:p>
                      <a:r>
                        <a:rPr lang="pl-PL" err="1">
                          <a:latin typeface="Alexandria Medium" panose="020B0604020202020204" charset="-78"/>
                          <a:cs typeface="Alexandria Medium" panose="020B0604020202020204" charset="-78"/>
                        </a:rPr>
                        <a:t>Key</a:t>
                      </a:r>
                      <a:r>
                        <a:rPr lang="pl-PL">
                          <a:latin typeface="Alexandria Medium" panose="020B0604020202020204" charset="-78"/>
                          <a:cs typeface="Alexandria Medium" panose="020B0604020202020204" charset="-78"/>
                        </a:rPr>
                        <a:t>/Value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8</a:t>
                      </a:r>
                    </a:p>
                  </a:txBody>
                  <a:tcPr/>
                </a:tc>
                <a:extLst>
                  <a:ext uri="{0D108BD9-81ED-4DB2-BD59-A6C34878D82A}">
                    <a16:rowId xmlns:a16="http://schemas.microsoft.com/office/drawing/2014/main" val="1568725303"/>
                  </a:ext>
                </a:extLst>
              </a:tr>
              <a:tr h="272475">
                <a:tc>
                  <a:txBody>
                    <a:bodyPr/>
                    <a:lstStyle/>
                    <a:p>
                      <a:r>
                        <a:rPr lang="pl-PL" err="1">
                          <a:latin typeface="Alexandria Medium" panose="020B0604020202020204" charset="-78"/>
                          <a:cs typeface="Alexandria Medium" panose="020B0604020202020204" charset="-78"/>
                        </a:rPr>
                        <a:t>Head</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128</a:t>
                      </a:r>
                    </a:p>
                  </a:txBody>
                  <a:tcPr/>
                </a:tc>
                <a:extLst>
                  <a:ext uri="{0D108BD9-81ED-4DB2-BD59-A6C34878D82A}">
                    <a16:rowId xmlns:a16="http://schemas.microsoft.com/office/drawing/2014/main" val="1866472492"/>
                  </a:ext>
                </a:extLst>
              </a:tr>
              <a:tr h="272475">
                <a:tc>
                  <a:txBody>
                    <a:bodyPr/>
                    <a:lstStyle/>
                    <a:p>
                      <a:r>
                        <a:rPr lang="pl-PL" err="1">
                          <a:latin typeface="Alexandria Medium" panose="020B0604020202020204" charset="-78"/>
                          <a:cs typeface="Alexandria Medium" panose="020B0604020202020204" charset="-78"/>
                        </a:rPr>
                        <a:t>Hidden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14336</a:t>
                      </a:r>
                    </a:p>
                  </a:txBody>
                  <a:tcPr/>
                </a:tc>
                <a:extLst>
                  <a:ext uri="{0D108BD9-81ED-4DB2-BD59-A6C34878D82A}">
                    <a16:rowId xmlns:a16="http://schemas.microsoft.com/office/drawing/2014/main" val="789707649"/>
                  </a:ext>
                </a:extLst>
              </a:tr>
              <a:tr h="272475">
                <a:tc>
                  <a:txBody>
                    <a:bodyPr/>
                    <a:lstStyle/>
                    <a:p>
                      <a:r>
                        <a:rPr lang="pl-PL" err="1">
                          <a:latin typeface="Alexandria Medium" panose="020B0604020202020204" charset="-78"/>
                          <a:cs typeface="Alexandria Medium" panose="020B0604020202020204" charset="-78"/>
                        </a:rPr>
                        <a:t>Vocabulary</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32000</a:t>
                      </a:r>
                    </a:p>
                  </a:txBody>
                  <a:tcPr/>
                </a:tc>
                <a:extLst>
                  <a:ext uri="{0D108BD9-81ED-4DB2-BD59-A6C34878D82A}">
                    <a16:rowId xmlns:a16="http://schemas.microsoft.com/office/drawing/2014/main" val="4201147557"/>
                  </a:ext>
                </a:extLst>
              </a:tr>
              <a:tr h="301931">
                <a:tc>
                  <a:txBody>
                    <a:bodyPr/>
                    <a:lstStyle/>
                    <a:p>
                      <a:r>
                        <a:rPr lang="pl-PL" err="1">
                          <a:latin typeface="Alexandria Medium" panose="020B0604020202020204" charset="-78"/>
                          <a:cs typeface="Alexandria Medium" panose="020B0604020202020204" charset="-78"/>
                        </a:rPr>
                        <a:t>Context</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Length</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8192</a:t>
                      </a:r>
                    </a:p>
                  </a:txBody>
                  <a:tcPr/>
                </a:tc>
                <a:extLst>
                  <a:ext uri="{0D108BD9-81ED-4DB2-BD59-A6C34878D82A}">
                    <a16:rowId xmlns:a16="http://schemas.microsoft.com/office/drawing/2014/main" val="2627640576"/>
                  </a:ext>
                </a:extLst>
              </a:tr>
              <a:tr h="272475">
                <a:tc>
                  <a:txBody>
                    <a:bodyPr/>
                    <a:lstStyle/>
                    <a:p>
                      <a:r>
                        <a:rPr lang="pl-PL" err="1">
                          <a:latin typeface="Alexandria Medium" panose="020B0604020202020204" charset="-78"/>
                          <a:cs typeface="Alexandria Medium" panose="020B0604020202020204" charset="-78"/>
                        </a:rPr>
                        <a:t>Sliding</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Window</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4011680791"/>
                  </a:ext>
                </a:extLst>
              </a:tr>
            </a:tbl>
          </a:graphicData>
        </a:graphic>
      </p:graphicFrame>
      <p:sp>
        <p:nvSpPr>
          <p:cNvPr id="6" name="pole tekstowe 5">
            <a:extLst>
              <a:ext uri="{FF2B5EF4-FFF2-40B4-BE49-F238E27FC236}">
                <a16:creationId xmlns:a16="http://schemas.microsoft.com/office/drawing/2014/main" id="{564D912B-0B6C-708E-BF3C-4FAE7B111E00}"/>
              </a:ext>
            </a:extLst>
          </p:cNvPr>
          <p:cNvSpPr txBox="1"/>
          <p:nvPr/>
        </p:nvSpPr>
        <p:spPr>
          <a:xfrm>
            <a:off x="715100" y="4571701"/>
            <a:ext cx="3632726" cy="246221"/>
          </a:xfrm>
          <a:prstGeom prst="rect">
            <a:avLst/>
          </a:prstGeom>
          <a:noFill/>
        </p:spPr>
        <p:txBody>
          <a:bodyPr wrap="none" rtlCol="0">
            <a:spAutoFit/>
          </a:bodyPr>
          <a:lstStyle/>
          <a:p>
            <a:r>
              <a:rPr lang="pl-PL" sz="1000" err="1"/>
              <a:t>Table</a:t>
            </a:r>
            <a:r>
              <a:rPr lang="pl-PL" sz="1000"/>
              <a:t> 1: Mistral 7B v0.1 transformer </a:t>
            </a:r>
            <a:r>
              <a:rPr lang="pl-PL" sz="1000" err="1"/>
              <a:t>architecture</a:t>
            </a:r>
            <a:r>
              <a:rPr lang="pl-PL" sz="1000"/>
              <a:t> </a:t>
            </a:r>
            <a:r>
              <a:rPr lang="pl-PL" sz="1000" err="1"/>
              <a:t>parameters</a:t>
            </a:r>
            <a:r>
              <a:rPr lang="pl-PL" sz="1000"/>
              <a:t>.</a:t>
            </a:r>
          </a:p>
        </p:txBody>
      </p:sp>
    </p:spTree>
    <p:extLst>
      <p:ext uri="{BB962C8B-B14F-4D97-AF65-F5344CB8AC3E}">
        <p14:creationId xmlns:p14="http://schemas.microsoft.com/office/powerpoint/2010/main" val="908996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{2ED5FF13-AE7B-4444-9CF9-602BF814C84E}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{2ED5FF13-AE7B-4444-9CF9-602BF814C84E}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692BD04-F2C9-85CD-2D86-F98A3EBCD1C8}"/>
              </a:ext>
            </a:extLst>
          </p:cNvPr>
          <p:cNvSpPr>
            <a:spLocks noGrp="1"/>
          </p:cNvSpPr>
          <p:nvPr>
            <p:ph type="title"/>
          </p:nvPr>
        </p:nvSpPr>
        <p:spPr/>
        <p:txBody>
          <a:bodyPr/>
          <a:lstStyle/>
          <a:p>
            <a:r>
              <a:rPr lang="pl-PL" err="1"/>
              <a:t>Sliding</a:t>
            </a:r>
            <a:r>
              <a:rPr lang="pl-PL"/>
              <a:t> </a:t>
            </a:r>
            <a:r>
              <a:rPr lang="pl-PL" err="1"/>
              <a:t>Window</a:t>
            </a:r>
            <a:r>
              <a:rPr lang="pl-PL"/>
              <a:t> </a:t>
            </a:r>
            <a:r>
              <a:rPr lang="pl-PL" err="1"/>
              <a:t>Attention</a:t>
            </a:r>
            <a:endParaRPr lang="pl-PL"/>
          </a:p>
        </p:txBody>
      </p:sp>
      <p:graphicFrame>
        <p:nvGraphicFramePr>
          <p:cNvPr id="5" name="Tabela 4">
            <a:extLst>
              <a:ext uri="{FF2B5EF4-FFF2-40B4-BE49-F238E27FC236}">
                <a16:creationId xmlns:a16="http://schemas.microsoft.com/office/drawing/2014/main" id="{736FB554-B255-5B22-5110-9AA2331EB5A8}"/>
              </a:ext>
            </a:extLst>
          </p:cNvPr>
          <p:cNvGraphicFramePr>
            <a:graphicFrameLocks noGrp="1"/>
          </p:cNvGraphicFramePr>
          <p:nvPr>
            <p:extLst>
              <p:ext uri="{D42A27DB-BD31-4B8C-83A1-F6EECF244321}">
                <p14:modId xmlns:p14="http://schemas.microsoft.com/office/powerpoint/2010/main" val="4142780721"/>
              </p:ext>
            </p:extLst>
          </p:nvPr>
        </p:nvGraphicFramePr>
        <p:xfrm>
          <a:off x="1049351" y="1742900"/>
          <a:ext cx="3344228" cy="2225040"/>
        </p:xfrm>
        <a:graphic>
          <a:graphicData uri="http://schemas.openxmlformats.org/drawingml/2006/table">
            <a:tbl>
              <a:tblPr firstRow="1" bandRow="1">
                <a:tableStyleId>{2ED5FF13-AE7B-4444-9CF9-602BF814C84E}</a:tableStyleId>
              </a:tblPr>
              <a:tblGrid>
                <a:gridCol w="646430">
                  <a:extLst>
                    <a:ext uri="{9D8B030D-6E8A-4147-A177-3AD203B41FA5}">
                      <a16:colId xmlns:a16="http://schemas.microsoft.com/office/drawing/2014/main" val="3681758828"/>
                    </a:ext>
                  </a:extLst>
                </a:gridCol>
                <a:gridCol w="508000">
                  <a:extLst>
                    <a:ext uri="{9D8B030D-6E8A-4147-A177-3AD203B41FA5}">
                      <a16:colId xmlns:a16="http://schemas.microsoft.com/office/drawing/2014/main" val="3922324385"/>
                    </a:ext>
                  </a:extLst>
                </a:gridCol>
                <a:gridCol w="508000">
                  <a:extLst>
                    <a:ext uri="{9D8B030D-6E8A-4147-A177-3AD203B41FA5}">
                      <a16:colId xmlns:a16="http://schemas.microsoft.com/office/drawing/2014/main" val="172008233"/>
                    </a:ext>
                  </a:extLst>
                </a:gridCol>
                <a:gridCol w="616268">
                  <a:extLst>
                    <a:ext uri="{9D8B030D-6E8A-4147-A177-3AD203B41FA5}">
                      <a16:colId xmlns:a16="http://schemas.microsoft.com/office/drawing/2014/main" val="3637011143"/>
                    </a:ext>
                  </a:extLst>
                </a:gridCol>
                <a:gridCol w="508000">
                  <a:extLst>
                    <a:ext uri="{9D8B030D-6E8A-4147-A177-3AD203B41FA5}">
                      <a16:colId xmlns:a16="http://schemas.microsoft.com/office/drawing/2014/main" val="3437678338"/>
                    </a:ext>
                  </a:extLst>
                </a:gridCol>
                <a:gridCol w="557530">
                  <a:extLst>
                    <a:ext uri="{9D8B030D-6E8A-4147-A177-3AD203B41FA5}">
                      <a16:colId xmlns:a16="http://schemas.microsoft.com/office/drawing/2014/main" val="268690846"/>
                    </a:ext>
                  </a:extLst>
                </a:gridCol>
              </a:tblGrid>
              <a:tr h="370840">
                <a:tc>
                  <a:txBody>
                    <a:bodyPr/>
                    <a:lstStyle/>
                    <a:p>
                      <a:endParaRPr lang="pl-PL"/>
                    </a:p>
                  </a:txBody>
                  <a:tcPr/>
                </a:tc>
                <a:tc>
                  <a:txBody>
                    <a:bodyPr/>
                    <a:lstStyle/>
                    <a:p>
                      <a:r>
                        <a:rPr lang="pl-PL"/>
                        <a:t>I</a:t>
                      </a:r>
                    </a:p>
                  </a:txBody>
                  <a:tcPr/>
                </a:tc>
                <a:tc>
                  <a:txBody>
                    <a:bodyPr/>
                    <a:lstStyle/>
                    <a:p>
                      <a:r>
                        <a:rPr lang="pl-PL" err="1"/>
                        <a:t>like</a:t>
                      </a:r>
                      <a:endParaRPr lang="pl-PL"/>
                    </a:p>
                  </a:txBody>
                  <a:tcPr/>
                </a:tc>
                <a:tc>
                  <a:txBody>
                    <a:bodyPr/>
                    <a:lstStyle/>
                    <a:p>
                      <a:r>
                        <a:rPr lang="pl-PL" err="1"/>
                        <a:t>dogs</a:t>
                      </a:r>
                      <a:endParaRPr lang="pl-PL"/>
                    </a:p>
                  </a:txBody>
                  <a:tcPr/>
                </a:tc>
                <a:tc>
                  <a:txBody>
                    <a:bodyPr/>
                    <a:lstStyle/>
                    <a:p>
                      <a:r>
                        <a:rPr lang="pl-PL"/>
                        <a:t>and</a:t>
                      </a:r>
                    </a:p>
                  </a:txBody>
                  <a:tcPr/>
                </a:tc>
                <a:tc>
                  <a:txBody>
                    <a:bodyPr/>
                    <a:lstStyle/>
                    <a:p>
                      <a:r>
                        <a:rPr lang="pl-PL" err="1"/>
                        <a:t>cats</a:t>
                      </a:r>
                      <a:endParaRPr lang="pl-PL"/>
                    </a:p>
                  </a:txBody>
                  <a:tcPr/>
                </a:tc>
                <a:extLst>
                  <a:ext uri="{0D108BD9-81ED-4DB2-BD59-A6C34878D82A}">
                    <a16:rowId xmlns:a16="http://schemas.microsoft.com/office/drawing/2014/main" val="4130296325"/>
                  </a:ext>
                </a:extLst>
              </a:tr>
              <a:tr h="370840">
                <a:tc>
                  <a:txBody>
                    <a:bodyPr/>
                    <a:lstStyle/>
                    <a:p>
                      <a:r>
                        <a:rPr lang="pl-PL"/>
                        <a:t>I</a:t>
                      </a:r>
                    </a:p>
                  </a:txBody>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2519422416"/>
                  </a:ext>
                </a:extLst>
              </a:tr>
              <a:tr h="370840">
                <a:tc>
                  <a:txBody>
                    <a:bodyPr/>
                    <a:lstStyle/>
                    <a:p>
                      <a:r>
                        <a:rPr lang="pl-PL"/>
                        <a:t>like</a:t>
                      </a:r>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4156407534"/>
                  </a:ext>
                </a:extLst>
              </a:tr>
              <a:tr h="370840">
                <a:tc>
                  <a:txBody>
                    <a:bodyPr/>
                    <a:lstStyle/>
                    <a:p>
                      <a:r>
                        <a:rPr lang="pl-PL" err="1"/>
                        <a:t>dogs</a:t>
                      </a:r>
                      <a:endParaRPr lang="pl-PL"/>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1212017535"/>
                  </a:ext>
                </a:extLst>
              </a:tr>
              <a:tr h="370840">
                <a:tc>
                  <a:txBody>
                    <a:bodyPr/>
                    <a:lstStyle/>
                    <a:p>
                      <a:r>
                        <a:rPr lang="pl-PL"/>
                        <a:t>and</a:t>
                      </a:r>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extLst>
                  <a:ext uri="{0D108BD9-81ED-4DB2-BD59-A6C34878D82A}">
                    <a16:rowId xmlns:a16="http://schemas.microsoft.com/office/drawing/2014/main" val="1106281093"/>
                  </a:ext>
                </a:extLst>
              </a:tr>
              <a:tr h="370840">
                <a:tc>
                  <a:txBody>
                    <a:bodyPr/>
                    <a:lstStyle/>
                    <a:p>
                      <a:r>
                        <a:rPr lang="pl-PL" err="1"/>
                        <a:t>cats</a:t>
                      </a:r>
                      <a:endParaRPr lang="pl-PL"/>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extLst>
                  <a:ext uri="{0D108BD9-81ED-4DB2-BD59-A6C34878D82A}">
                    <a16:rowId xmlns:a16="http://schemas.microsoft.com/office/drawing/2014/main" val="1692415775"/>
                  </a:ext>
                </a:extLst>
              </a:tr>
            </a:tbl>
          </a:graphicData>
        </a:graphic>
      </p:graphicFrame>
      <p:graphicFrame>
        <p:nvGraphicFramePr>
          <p:cNvPr id="6" name="Tabela 5">
            <a:extLst>
              <a:ext uri="{FF2B5EF4-FFF2-40B4-BE49-F238E27FC236}">
                <a16:creationId xmlns:a16="http://schemas.microsoft.com/office/drawing/2014/main" id="{2711B250-87DC-31D6-EC5F-4BBA74DD9062}"/>
              </a:ext>
            </a:extLst>
          </p:cNvPr>
          <p:cNvGraphicFramePr>
            <a:graphicFrameLocks noGrp="1"/>
          </p:cNvGraphicFramePr>
          <p:nvPr>
            <p:extLst>
              <p:ext uri="{D42A27DB-BD31-4B8C-83A1-F6EECF244321}">
                <p14:modId xmlns:p14="http://schemas.microsoft.com/office/powerpoint/2010/main" val="3473145871"/>
              </p:ext>
            </p:extLst>
          </p:nvPr>
        </p:nvGraphicFramePr>
        <p:xfrm>
          <a:off x="5084772" y="1742900"/>
          <a:ext cx="3344228" cy="2225040"/>
        </p:xfrm>
        <a:graphic>
          <a:graphicData uri="http://schemas.openxmlformats.org/drawingml/2006/table">
            <a:tbl>
              <a:tblPr firstRow="1" bandRow="1">
                <a:tableStyleId>{2ED5FF13-AE7B-4444-9CF9-602BF814C84E}</a:tableStyleId>
              </a:tblPr>
              <a:tblGrid>
                <a:gridCol w="646430">
                  <a:extLst>
                    <a:ext uri="{9D8B030D-6E8A-4147-A177-3AD203B41FA5}">
                      <a16:colId xmlns:a16="http://schemas.microsoft.com/office/drawing/2014/main" val="3681758828"/>
                    </a:ext>
                  </a:extLst>
                </a:gridCol>
                <a:gridCol w="508000">
                  <a:extLst>
                    <a:ext uri="{9D8B030D-6E8A-4147-A177-3AD203B41FA5}">
                      <a16:colId xmlns:a16="http://schemas.microsoft.com/office/drawing/2014/main" val="3922324385"/>
                    </a:ext>
                  </a:extLst>
                </a:gridCol>
                <a:gridCol w="508000">
                  <a:extLst>
                    <a:ext uri="{9D8B030D-6E8A-4147-A177-3AD203B41FA5}">
                      <a16:colId xmlns:a16="http://schemas.microsoft.com/office/drawing/2014/main" val="172008233"/>
                    </a:ext>
                  </a:extLst>
                </a:gridCol>
                <a:gridCol w="616268">
                  <a:extLst>
                    <a:ext uri="{9D8B030D-6E8A-4147-A177-3AD203B41FA5}">
                      <a16:colId xmlns:a16="http://schemas.microsoft.com/office/drawing/2014/main" val="3637011143"/>
                    </a:ext>
                  </a:extLst>
                </a:gridCol>
                <a:gridCol w="508000">
                  <a:extLst>
                    <a:ext uri="{9D8B030D-6E8A-4147-A177-3AD203B41FA5}">
                      <a16:colId xmlns:a16="http://schemas.microsoft.com/office/drawing/2014/main" val="3437678338"/>
                    </a:ext>
                  </a:extLst>
                </a:gridCol>
                <a:gridCol w="557530">
                  <a:extLst>
                    <a:ext uri="{9D8B030D-6E8A-4147-A177-3AD203B41FA5}">
                      <a16:colId xmlns:a16="http://schemas.microsoft.com/office/drawing/2014/main" val="268690846"/>
                    </a:ext>
                  </a:extLst>
                </a:gridCol>
              </a:tblGrid>
              <a:tr h="370840">
                <a:tc>
                  <a:txBody>
                    <a:bodyPr/>
                    <a:lstStyle/>
                    <a:p>
                      <a:endParaRPr lang="pl-PL"/>
                    </a:p>
                  </a:txBody>
                  <a:tcPr/>
                </a:tc>
                <a:tc>
                  <a:txBody>
                    <a:bodyPr/>
                    <a:lstStyle/>
                    <a:p>
                      <a:r>
                        <a:rPr lang="pl-PL"/>
                        <a:t>I</a:t>
                      </a:r>
                    </a:p>
                  </a:txBody>
                  <a:tcPr/>
                </a:tc>
                <a:tc>
                  <a:txBody>
                    <a:bodyPr/>
                    <a:lstStyle/>
                    <a:p>
                      <a:r>
                        <a:rPr lang="pl-PL" err="1"/>
                        <a:t>like</a:t>
                      </a:r>
                      <a:endParaRPr lang="pl-PL"/>
                    </a:p>
                  </a:txBody>
                  <a:tcPr/>
                </a:tc>
                <a:tc>
                  <a:txBody>
                    <a:bodyPr/>
                    <a:lstStyle/>
                    <a:p>
                      <a:r>
                        <a:rPr lang="pl-PL" err="1"/>
                        <a:t>dogs</a:t>
                      </a:r>
                      <a:endParaRPr lang="pl-PL"/>
                    </a:p>
                  </a:txBody>
                  <a:tcPr/>
                </a:tc>
                <a:tc>
                  <a:txBody>
                    <a:bodyPr/>
                    <a:lstStyle/>
                    <a:p>
                      <a:r>
                        <a:rPr lang="pl-PL"/>
                        <a:t>and</a:t>
                      </a:r>
                    </a:p>
                  </a:txBody>
                  <a:tcPr/>
                </a:tc>
                <a:tc>
                  <a:txBody>
                    <a:bodyPr/>
                    <a:lstStyle/>
                    <a:p>
                      <a:r>
                        <a:rPr lang="pl-PL" err="1"/>
                        <a:t>cats</a:t>
                      </a:r>
                      <a:endParaRPr lang="pl-PL"/>
                    </a:p>
                  </a:txBody>
                  <a:tcPr/>
                </a:tc>
                <a:extLst>
                  <a:ext uri="{0D108BD9-81ED-4DB2-BD59-A6C34878D82A}">
                    <a16:rowId xmlns:a16="http://schemas.microsoft.com/office/drawing/2014/main" val="4130296325"/>
                  </a:ext>
                </a:extLst>
              </a:tr>
              <a:tr h="370840">
                <a:tc>
                  <a:txBody>
                    <a:bodyPr/>
                    <a:lstStyle/>
                    <a:p>
                      <a:r>
                        <a:rPr lang="pl-PL"/>
                        <a:t>I</a:t>
                      </a:r>
                    </a:p>
                  </a:txBody>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2519422416"/>
                  </a:ext>
                </a:extLst>
              </a:tr>
              <a:tr h="370840">
                <a:tc>
                  <a:txBody>
                    <a:bodyPr/>
                    <a:lstStyle/>
                    <a:p>
                      <a:r>
                        <a:rPr lang="pl-PL"/>
                        <a:t>like</a:t>
                      </a:r>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4156407534"/>
                  </a:ext>
                </a:extLst>
              </a:tr>
              <a:tr h="370840">
                <a:tc>
                  <a:txBody>
                    <a:bodyPr/>
                    <a:lstStyle/>
                    <a:p>
                      <a:r>
                        <a:rPr lang="pl-PL" err="1"/>
                        <a:t>dogs</a:t>
                      </a:r>
                      <a:endParaRPr lang="pl-PL"/>
                    </a:p>
                  </a:txBody>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tc>
                  <a:txBody>
                    <a:bodyPr/>
                    <a:lstStyle/>
                    <a:p>
                      <a:r>
                        <a:rPr lang="pl-PL"/>
                        <a:t>0</a:t>
                      </a:r>
                    </a:p>
                  </a:txBody>
                  <a:tcPr>
                    <a:solidFill>
                      <a:srgbClr val="FFFFCC"/>
                    </a:solidFill>
                  </a:tcPr>
                </a:tc>
                <a:extLst>
                  <a:ext uri="{0D108BD9-81ED-4DB2-BD59-A6C34878D82A}">
                    <a16:rowId xmlns:a16="http://schemas.microsoft.com/office/drawing/2014/main" val="1212017535"/>
                  </a:ext>
                </a:extLst>
              </a:tr>
              <a:tr h="370840">
                <a:tc>
                  <a:txBody>
                    <a:bodyPr/>
                    <a:lstStyle/>
                    <a:p>
                      <a:r>
                        <a:rPr lang="pl-PL"/>
                        <a:t>and</a:t>
                      </a:r>
                    </a:p>
                  </a:txBody>
                  <a:tcPr/>
                </a:tc>
                <a:tc>
                  <a:txBody>
                    <a:bodyPr/>
                    <a:lstStyle/>
                    <a:p>
                      <a:r>
                        <a:rPr lang="pl-PL"/>
                        <a:t>0</a:t>
                      </a:r>
                    </a:p>
                  </a:txBody>
                  <a:tcPr>
                    <a:solidFill>
                      <a:srgbClr val="FFFFCC"/>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0</a:t>
                      </a:r>
                    </a:p>
                  </a:txBody>
                  <a:tcPr>
                    <a:solidFill>
                      <a:srgbClr val="FFFFCC"/>
                    </a:solidFill>
                  </a:tcPr>
                </a:tc>
                <a:extLst>
                  <a:ext uri="{0D108BD9-81ED-4DB2-BD59-A6C34878D82A}">
                    <a16:rowId xmlns:a16="http://schemas.microsoft.com/office/drawing/2014/main" val="1106281093"/>
                  </a:ext>
                </a:extLst>
              </a:tr>
              <a:tr h="370840">
                <a:tc>
                  <a:txBody>
                    <a:bodyPr/>
                    <a:lstStyle/>
                    <a:p>
                      <a:r>
                        <a:rPr lang="pl-PL" err="1"/>
                        <a:t>cats</a:t>
                      </a:r>
                      <a:endParaRPr lang="pl-PL"/>
                    </a:p>
                  </a:txBody>
                  <a:tcPr/>
                </a:tc>
                <a:tc>
                  <a:txBody>
                    <a:bodyPr/>
                    <a:lstStyle/>
                    <a:p>
                      <a:r>
                        <a:rPr lang="pl-PL"/>
                        <a:t>0</a:t>
                      </a:r>
                    </a:p>
                  </a:txBody>
                  <a:tcPr>
                    <a:solidFill>
                      <a:srgbClr val="FFFFCC"/>
                    </a:solidFill>
                  </a:tcPr>
                </a:tc>
                <a:tc>
                  <a:txBody>
                    <a:bodyPr/>
                    <a:lstStyle/>
                    <a:p>
                      <a:r>
                        <a:rPr lang="pl-PL"/>
                        <a:t>0</a:t>
                      </a:r>
                    </a:p>
                  </a:txBody>
                  <a:tcPr>
                    <a:solidFill>
                      <a:srgbClr val="FFFFCC"/>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tc>
                  <a:txBody>
                    <a:bodyPr/>
                    <a:lstStyle/>
                    <a:p>
                      <a:r>
                        <a:rPr lang="pl-PL"/>
                        <a:t>1</a:t>
                      </a:r>
                    </a:p>
                  </a:txBody>
                  <a:tcPr>
                    <a:solidFill>
                      <a:schemeClr val="bg1">
                        <a:lumMod val="75000"/>
                      </a:schemeClr>
                    </a:solidFill>
                  </a:tcPr>
                </a:tc>
                <a:extLst>
                  <a:ext uri="{0D108BD9-81ED-4DB2-BD59-A6C34878D82A}">
                    <a16:rowId xmlns:a16="http://schemas.microsoft.com/office/drawing/2014/main" val="1692415775"/>
                  </a:ext>
                </a:extLst>
              </a:tr>
            </a:tbl>
          </a:graphicData>
        </a:graphic>
      </p:graphicFrame>
      <p:sp>
        <p:nvSpPr>
          <p:cNvPr id="7" name="pole tekstowe 6">
            <a:extLst>
              <a:ext uri="{FF2B5EF4-FFF2-40B4-BE49-F238E27FC236}">
                <a16:creationId xmlns:a16="http://schemas.microsoft.com/office/drawing/2014/main" id="{28002671-4D6D-C97A-24DA-9A1EB9810AF0}"/>
              </a:ext>
            </a:extLst>
          </p:cNvPr>
          <p:cNvSpPr txBox="1"/>
          <p:nvPr/>
        </p:nvSpPr>
        <p:spPr>
          <a:xfrm>
            <a:off x="1903773" y="4193523"/>
            <a:ext cx="1635384" cy="246221"/>
          </a:xfrm>
          <a:prstGeom prst="rect">
            <a:avLst/>
          </a:prstGeom>
          <a:noFill/>
        </p:spPr>
        <p:txBody>
          <a:bodyPr wrap="none" rtlCol="0">
            <a:spAutoFit/>
          </a:bodyPr>
          <a:lstStyle/>
          <a:p>
            <a:r>
              <a:rPr lang="pl-PL" sz="1000" err="1"/>
              <a:t>Table</a:t>
            </a:r>
            <a:r>
              <a:rPr lang="pl-PL" sz="1000"/>
              <a:t> 2: </a:t>
            </a:r>
            <a:r>
              <a:rPr lang="pl-PL" sz="1000" err="1"/>
              <a:t>Vanilla</a:t>
            </a:r>
            <a:r>
              <a:rPr lang="pl-PL" sz="1000"/>
              <a:t> </a:t>
            </a:r>
            <a:r>
              <a:rPr lang="pl-PL" sz="1000" err="1"/>
              <a:t>Attention</a:t>
            </a:r>
            <a:r>
              <a:rPr lang="pl-PL" sz="1000"/>
              <a:t>.</a:t>
            </a:r>
          </a:p>
        </p:txBody>
      </p:sp>
      <p:sp>
        <p:nvSpPr>
          <p:cNvPr id="8" name="pole tekstowe 7">
            <a:extLst>
              <a:ext uri="{FF2B5EF4-FFF2-40B4-BE49-F238E27FC236}">
                <a16:creationId xmlns:a16="http://schemas.microsoft.com/office/drawing/2014/main" id="{4F93A3A4-D976-F119-2BD4-76A9FA090207}"/>
              </a:ext>
            </a:extLst>
          </p:cNvPr>
          <p:cNvSpPr txBox="1"/>
          <p:nvPr/>
        </p:nvSpPr>
        <p:spPr>
          <a:xfrm>
            <a:off x="5693934" y="4193523"/>
            <a:ext cx="2125903" cy="246221"/>
          </a:xfrm>
          <a:prstGeom prst="rect">
            <a:avLst/>
          </a:prstGeom>
          <a:noFill/>
        </p:spPr>
        <p:txBody>
          <a:bodyPr wrap="none" rtlCol="0">
            <a:spAutoFit/>
          </a:bodyPr>
          <a:lstStyle/>
          <a:p>
            <a:r>
              <a:rPr lang="pl-PL" sz="1000" err="1"/>
              <a:t>Table</a:t>
            </a:r>
            <a:r>
              <a:rPr lang="pl-PL" sz="1000"/>
              <a:t> 3: </a:t>
            </a:r>
            <a:r>
              <a:rPr lang="pl-PL" sz="1000" err="1"/>
              <a:t>Sliding</a:t>
            </a:r>
            <a:r>
              <a:rPr lang="pl-PL" sz="1000"/>
              <a:t> </a:t>
            </a:r>
            <a:r>
              <a:rPr lang="pl-PL" sz="1000" err="1"/>
              <a:t>Window</a:t>
            </a:r>
            <a:r>
              <a:rPr lang="pl-PL" sz="1000"/>
              <a:t> </a:t>
            </a:r>
            <a:r>
              <a:rPr lang="pl-PL" sz="1000" err="1"/>
              <a:t>Attention</a:t>
            </a:r>
            <a:r>
              <a:rPr lang="pl-PL" sz="1000"/>
              <a:t>.</a:t>
            </a:r>
          </a:p>
        </p:txBody>
      </p:sp>
    </p:spTree>
    <p:extLst>
      <p:ext uri="{BB962C8B-B14F-4D97-AF65-F5344CB8AC3E}">
        <p14:creationId xmlns:p14="http://schemas.microsoft.com/office/powerpoint/2010/main" val="1314999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l-PL"/>
              </a:p>
            </p:txBody>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l-PL"/>
              </a:p>
            </p:txBody>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l-PL"/>
                </a:p>
              </p:txBody>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l-PL"/>
              </a:p>
            </p:txBody>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l-PL"/>
              </a:p>
            </p:txBody>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l-PL"/>
              </a:p>
            </p:txBody>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l-PL"/>
              </a:p>
            </p:txBody>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l-PL"/>
              </a:p>
            </p:txBody>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l-PL"/>
              </a:p>
            </p:txBody>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l-PL"/>
              </a:p>
            </p:txBody>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l-PL"/>
              </a:p>
            </p:txBody>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l-PL"/>
              </a:p>
            </p:txBody>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l-PL"/>
              </a:p>
            </p:txBody>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l-PL"/>
              </a:p>
            </p:txBody>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2491300" cy="868600"/>
        </p:xfrm>
        <a:graphic>
          <a:graphicData uri="http://schemas.openxmlformats.org/drawingml/2006/table">
            <a:tbl>
              <a:tblPr>
                <a:noFill/>
                <a:tableStyleId>{2ED5FF13-AE7B-4444-9CF9-602BF814C84E}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2491300" cy="976425"/>
        </p:xfrm>
        <a:graphic>
          <a:graphicData uri="http://schemas.openxmlformats.org/drawingml/2006/table">
            <a:tbl>
              <a:tblPr>
                <a:noFill/>
                <a:tableStyleId>{2ED5FF13-AE7B-4444-9CF9-602BF814C84E}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2363400" cy="868575"/>
        </p:xfrm>
        <a:graphic>
          <a:graphicData uri="http://schemas.openxmlformats.org/drawingml/2006/table">
            <a:tbl>
              <a:tblPr>
                <a:noFill/>
                <a:tableStyleId>{2ED5FF13-AE7B-4444-9CF9-602BF814C84E}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2403600" cy="881400"/>
        </p:xfrm>
        <a:graphic>
          <a:graphicData uri="http://schemas.openxmlformats.org/drawingml/2006/table">
            <a:tbl>
              <a:tblPr>
                <a:noFill/>
                <a:tableStyleId>{2ED5FF13-AE7B-4444-9CF9-602BF814C84E}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l-PL"/>
            </a:p>
          </p:txBody>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4C70ECA-7763-0018-FB5D-D5F0E5E683E9}"/>
              </a:ext>
            </a:extLst>
          </p:cNvPr>
          <p:cNvSpPr>
            <a:spLocks noGrp="1"/>
          </p:cNvSpPr>
          <p:nvPr>
            <p:ph type="title"/>
          </p:nvPr>
        </p:nvSpPr>
        <p:spPr/>
        <p:txBody>
          <a:bodyPr/>
          <a:lstStyle/>
          <a:p>
            <a:r>
              <a:rPr lang="pl-PL"/>
              <a:t>Rolling </a:t>
            </a:r>
            <a:r>
              <a:rPr lang="pl-PL" err="1"/>
              <a:t>Buffer</a:t>
            </a:r>
            <a:r>
              <a:rPr lang="pl-PL"/>
              <a:t> Cache</a:t>
            </a:r>
          </a:p>
        </p:txBody>
      </p:sp>
      <p:graphicFrame>
        <p:nvGraphicFramePr>
          <p:cNvPr id="5" name="Tabela 4">
            <a:extLst>
              <a:ext uri="{FF2B5EF4-FFF2-40B4-BE49-F238E27FC236}">
                <a16:creationId xmlns:a16="http://schemas.microsoft.com/office/drawing/2014/main" id="{E34FAE41-E4B4-666A-48A9-4B88F2737DA8}"/>
              </a:ext>
            </a:extLst>
          </p:cNvPr>
          <p:cNvGraphicFramePr>
            <a:graphicFrameLocks noGrp="1"/>
          </p:cNvGraphicFramePr>
          <p:nvPr>
            <p:extLst>
              <p:ext uri="{D42A27DB-BD31-4B8C-83A1-F6EECF244321}">
                <p14:modId xmlns:p14="http://schemas.microsoft.com/office/powerpoint/2010/main" val="1615923564"/>
              </p:ext>
            </p:extLst>
          </p:nvPr>
        </p:nvGraphicFramePr>
        <p:xfrm>
          <a:off x="1522340" y="2412750"/>
          <a:ext cx="2143206" cy="833929"/>
        </p:xfrm>
        <a:graphic>
          <a:graphicData uri="http://schemas.openxmlformats.org/drawingml/2006/table">
            <a:tbl>
              <a:tblPr firstRow="1" bandRow="1">
                <a:tableStyleId>{2ED5FF13-AE7B-4444-9CF9-602BF814C84E}</a:tableStyleId>
              </a:tblPr>
              <a:tblGrid>
                <a:gridCol w="673418">
                  <a:extLst>
                    <a:ext uri="{9D8B030D-6E8A-4147-A177-3AD203B41FA5}">
                      <a16:colId xmlns:a16="http://schemas.microsoft.com/office/drawing/2014/main" val="392074892"/>
                    </a:ext>
                  </a:extLst>
                </a:gridCol>
                <a:gridCol w="595490">
                  <a:extLst>
                    <a:ext uri="{9D8B030D-6E8A-4147-A177-3AD203B41FA5}">
                      <a16:colId xmlns:a16="http://schemas.microsoft.com/office/drawing/2014/main" val="942490924"/>
                    </a:ext>
                  </a:extLst>
                </a:gridCol>
                <a:gridCol w="428943">
                  <a:extLst>
                    <a:ext uri="{9D8B030D-6E8A-4147-A177-3AD203B41FA5}">
                      <a16:colId xmlns:a16="http://schemas.microsoft.com/office/drawing/2014/main" val="2290416835"/>
                    </a:ext>
                  </a:extLst>
                </a:gridCol>
                <a:gridCol w="445355">
                  <a:extLst>
                    <a:ext uri="{9D8B030D-6E8A-4147-A177-3AD203B41FA5}">
                      <a16:colId xmlns:a16="http://schemas.microsoft.com/office/drawing/2014/main" val="2552278819"/>
                    </a:ext>
                  </a:extLst>
                </a:gridCol>
              </a:tblGrid>
              <a:tr h="265888">
                <a:tc>
                  <a:txBody>
                    <a:bodyPr/>
                    <a:lstStyle/>
                    <a:p>
                      <a:r>
                        <a:rPr lang="pl-PL" sz="1200" err="1"/>
                        <a:t>This</a:t>
                      </a:r>
                      <a:endParaRPr lang="pl-PL" sz="1200"/>
                    </a:p>
                  </a:txBody>
                  <a:tcPr>
                    <a:solidFill>
                      <a:srgbClr val="FFFFCC"/>
                    </a:solidFill>
                  </a:tcPr>
                </a:tc>
                <a:tc>
                  <a:txBody>
                    <a:bodyPr/>
                    <a:lstStyle/>
                    <a:p>
                      <a:r>
                        <a:rPr lang="pl-PL" sz="1200" err="1"/>
                        <a:t>is</a:t>
                      </a:r>
                      <a:endParaRPr lang="pl-PL" sz="1200"/>
                    </a:p>
                  </a:txBody>
                  <a:tcPr>
                    <a:solidFill>
                      <a:srgbClr val="FFFFCC"/>
                    </a:solidFill>
                  </a:tcPr>
                </a:tc>
                <a:tc>
                  <a:txBody>
                    <a:bodyPr/>
                    <a:lstStyle/>
                    <a:p>
                      <a:r>
                        <a:rPr lang="pl-PL" sz="1200" err="1"/>
                        <a:t>an</a:t>
                      </a:r>
                      <a:endParaRPr lang="pl-PL" sz="1200"/>
                    </a:p>
                  </a:txBody>
                  <a:tcPr>
                    <a:solidFill>
                      <a:schemeClr val="bg1">
                        <a:lumMod val="75000"/>
                      </a:schemeClr>
                    </a:solidFill>
                  </a:tcPr>
                </a:tc>
                <a:tc>
                  <a:txBody>
                    <a:bodyPr/>
                    <a:lstStyle/>
                    <a:p>
                      <a:endParaRPr lang="pl-PL" sz="1200"/>
                    </a:p>
                  </a:txBody>
                  <a:tcPr/>
                </a:tc>
                <a:extLst>
                  <a:ext uri="{0D108BD9-81ED-4DB2-BD59-A6C34878D82A}">
                    <a16:rowId xmlns:a16="http://schemas.microsoft.com/office/drawing/2014/main" val="3827056191"/>
                  </a:ext>
                </a:extLst>
              </a:tr>
              <a:tr h="0">
                <a:tc>
                  <a:txBody>
                    <a:bodyPr/>
                    <a:lstStyle/>
                    <a:p>
                      <a:r>
                        <a:rPr lang="pl-PL" sz="1200"/>
                        <a:t>Mistral</a:t>
                      </a:r>
                    </a:p>
                  </a:txBody>
                  <a:tcPr>
                    <a:solidFill>
                      <a:srgbClr val="FFFFCC"/>
                    </a:solidFill>
                  </a:tcPr>
                </a:tc>
                <a:tc>
                  <a:txBody>
                    <a:bodyPr/>
                    <a:lstStyle/>
                    <a:p>
                      <a:r>
                        <a:rPr lang="pl-PL" sz="1200" err="1"/>
                        <a:t>is</a:t>
                      </a:r>
                      <a:endParaRPr lang="pl-PL" sz="1200"/>
                    </a:p>
                  </a:txBody>
                  <a:tcPr>
                    <a:solidFill>
                      <a:schemeClr val="bg1">
                        <a:lumMod val="75000"/>
                      </a:schemeClr>
                    </a:solidFill>
                  </a:tcPr>
                </a:tc>
                <a:tc>
                  <a:txBody>
                    <a:bodyPr/>
                    <a:lstStyle/>
                    <a:p>
                      <a:endParaRPr lang="pl-PL" sz="1200"/>
                    </a:p>
                  </a:txBody>
                  <a:tcPr/>
                </a:tc>
                <a:tc>
                  <a:txBody>
                    <a:bodyPr/>
                    <a:lstStyle/>
                    <a:p>
                      <a:endParaRPr lang="pl-PL" sz="1200"/>
                    </a:p>
                  </a:txBody>
                  <a:tcPr/>
                </a:tc>
                <a:extLst>
                  <a:ext uri="{0D108BD9-81ED-4DB2-BD59-A6C34878D82A}">
                    <a16:rowId xmlns:a16="http://schemas.microsoft.com/office/drawing/2014/main" val="1097049683"/>
                  </a:ext>
                </a:extLst>
              </a:tr>
              <a:tr h="285289">
                <a:tc>
                  <a:txBody>
                    <a:bodyPr/>
                    <a:lstStyle/>
                    <a:p>
                      <a:r>
                        <a:rPr lang="pl-PL" sz="1200"/>
                        <a:t>The</a:t>
                      </a:r>
                    </a:p>
                  </a:txBody>
                  <a:tcPr>
                    <a:solidFill>
                      <a:srgbClr val="FFFFCC"/>
                    </a:solidFill>
                  </a:tcPr>
                </a:tc>
                <a:tc>
                  <a:txBody>
                    <a:bodyPr/>
                    <a:lstStyle/>
                    <a:p>
                      <a:r>
                        <a:rPr lang="pl-PL" sz="1200" err="1"/>
                        <a:t>cat</a:t>
                      </a:r>
                      <a:endParaRPr lang="pl-PL" sz="1200"/>
                    </a:p>
                  </a:txBody>
                  <a:tcPr>
                    <a:solidFill>
                      <a:srgbClr val="FFFFCC"/>
                    </a:solidFill>
                  </a:tcPr>
                </a:tc>
                <a:tc>
                  <a:txBody>
                    <a:bodyPr/>
                    <a:lstStyle/>
                    <a:p>
                      <a:r>
                        <a:rPr lang="pl-PL" sz="1200" err="1"/>
                        <a:t>sat</a:t>
                      </a:r>
                      <a:endParaRPr lang="pl-PL" sz="1200"/>
                    </a:p>
                  </a:txBody>
                  <a:tcPr>
                    <a:solidFill>
                      <a:srgbClr val="FFFFCC"/>
                    </a:solidFill>
                  </a:tcPr>
                </a:tc>
                <a:tc>
                  <a:txBody>
                    <a:bodyPr/>
                    <a:lstStyle/>
                    <a:p>
                      <a:r>
                        <a:rPr lang="pl-PL" sz="1200"/>
                        <a:t>on</a:t>
                      </a:r>
                    </a:p>
                  </a:txBody>
                  <a:tcPr>
                    <a:solidFill>
                      <a:schemeClr val="bg1">
                        <a:lumMod val="75000"/>
                      </a:schemeClr>
                    </a:solidFill>
                  </a:tcPr>
                </a:tc>
                <a:extLst>
                  <a:ext uri="{0D108BD9-81ED-4DB2-BD59-A6C34878D82A}">
                    <a16:rowId xmlns:a16="http://schemas.microsoft.com/office/drawing/2014/main" val="3911067952"/>
                  </a:ext>
                </a:extLst>
              </a:tr>
            </a:tbl>
          </a:graphicData>
        </a:graphic>
      </p:graphicFrame>
      <p:graphicFrame>
        <p:nvGraphicFramePr>
          <p:cNvPr id="6" name="Tabela 5">
            <a:extLst>
              <a:ext uri="{FF2B5EF4-FFF2-40B4-BE49-F238E27FC236}">
                <a16:creationId xmlns:a16="http://schemas.microsoft.com/office/drawing/2014/main" id="{C0E3A654-1F96-F24C-90C8-27902718BD76}"/>
              </a:ext>
            </a:extLst>
          </p:cNvPr>
          <p:cNvGraphicFramePr>
            <a:graphicFrameLocks noGrp="1"/>
          </p:cNvGraphicFramePr>
          <p:nvPr>
            <p:extLst>
              <p:ext uri="{D42A27DB-BD31-4B8C-83A1-F6EECF244321}">
                <p14:modId xmlns:p14="http://schemas.microsoft.com/office/powerpoint/2010/main" val="562338886"/>
              </p:ext>
            </p:extLst>
          </p:nvPr>
        </p:nvGraphicFramePr>
        <p:xfrm>
          <a:off x="3979318" y="2412750"/>
          <a:ext cx="2320631" cy="822960"/>
        </p:xfrm>
        <a:graphic>
          <a:graphicData uri="http://schemas.openxmlformats.org/drawingml/2006/table">
            <a:tbl>
              <a:tblPr firstRow="1" bandRow="1">
                <a:tableStyleId>{2ED5FF13-AE7B-4444-9CF9-602BF814C84E}</a:tableStyleId>
              </a:tblPr>
              <a:tblGrid>
                <a:gridCol w="673418">
                  <a:extLst>
                    <a:ext uri="{9D8B030D-6E8A-4147-A177-3AD203B41FA5}">
                      <a16:colId xmlns:a16="http://schemas.microsoft.com/office/drawing/2014/main" val="392074892"/>
                    </a:ext>
                  </a:extLst>
                </a:gridCol>
                <a:gridCol w="419042">
                  <a:extLst>
                    <a:ext uri="{9D8B030D-6E8A-4147-A177-3AD203B41FA5}">
                      <a16:colId xmlns:a16="http://schemas.microsoft.com/office/drawing/2014/main" val="942490924"/>
                    </a:ext>
                  </a:extLst>
                </a:gridCol>
                <a:gridCol w="429904">
                  <a:extLst>
                    <a:ext uri="{9D8B030D-6E8A-4147-A177-3AD203B41FA5}">
                      <a16:colId xmlns:a16="http://schemas.microsoft.com/office/drawing/2014/main" val="2290416835"/>
                    </a:ext>
                  </a:extLst>
                </a:gridCol>
                <a:gridCol w="798267">
                  <a:extLst>
                    <a:ext uri="{9D8B030D-6E8A-4147-A177-3AD203B41FA5}">
                      <a16:colId xmlns:a16="http://schemas.microsoft.com/office/drawing/2014/main" val="2552278819"/>
                    </a:ext>
                  </a:extLst>
                </a:gridCol>
              </a:tblGrid>
              <a:tr h="259064">
                <a:tc>
                  <a:txBody>
                    <a:bodyPr/>
                    <a:lstStyle/>
                    <a:p>
                      <a:r>
                        <a:rPr lang="pl-PL" sz="1200" err="1"/>
                        <a:t>This</a:t>
                      </a:r>
                      <a:endParaRPr lang="pl-PL" sz="1200"/>
                    </a:p>
                  </a:txBody>
                  <a:tcPr>
                    <a:solidFill>
                      <a:srgbClr val="FFFFCC"/>
                    </a:solidFill>
                  </a:tcPr>
                </a:tc>
                <a:tc>
                  <a:txBody>
                    <a:bodyPr/>
                    <a:lstStyle/>
                    <a:p>
                      <a:r>
                        <a:rPr lang="pl-PL" sz="1200" err="1"/>
                        <a:t>is</a:t>
                      </a:r>
                      <a:endParaRPr lang="pl-PL" sz="1200"/>
                    </a:p>
                  </a:txBody>
                  <a:tcPr>
                    <a:solidFill>
                      <a:srgbClr val="FFFFCC"/>
                    </a:solidFill>
                  </a:tcPr>
                </a:tc>
                <a:tc>
                  <a:txBody>
                    <a:bodyPr/>
                    <a:lstStyle/>
                    <a:p>
                      <a:r>
                        <a:rPr lang="pl-PL" sz="1200" err="1"/>
                        <a:t>an</a:t>
                      </a:r>
                      <a:endParaRPr lang="pl-PL" sz="1200"/>
                    </a:p>
                  </a:txBody>
                  <a:tcPr>
                    <a:solidFill>
                      <a:srgbClr val="FFFFCC"/>
                    </a:solidFill>
                  </a:tcPr>
                </a:tc>
                <a:tc>
                  <a:txBody>
                    <a:bodyPr/>
                    <a:lstStyle/>
                    <a:p>
                      <a:r>
                        <a:rPr lang="pl-PL" sz="1200" err="1"/>
                        <a:t>example</a:t>
                      </a:r>
                      <a:endParaRPr lang="pl-PL" sz="1200"/>
                    </a:p>
                  </a:txBody>
                  <a:tcPr>
                    <a:solidFill>
                      <a:schemeClr val="bg1">
                        <a:lumMod val="75000"/>
                      </a:schemeClr>
                    </a:solidFill>
                  </a:tcPr>
                </a:tc>
                <a:extLst>
                  <a:ext uri="{0D108BD9-81ED-4DB2-BD59-A6C34878D82A}">
                    <a16:rowId xmlns:a16="http://schemas.microsoft.com/office/drawing/2014/main" val="3827056191"/>
                  </a:ext>
                </a:extLst>
              </a:tr>
              <a:tr h="260029">
                <a:tc>
                  <a:txBody>
                    <a:bodyPr/>
                    <a:lstStyle/>
                    <a:p>
                      <a:r>
                        <a:rPr lang="pl-PL" sz="1200"/>
                        <a:t>Mistral</a:t>
                      </a:r>
                    </a:p>
                  </a:txBody>
                  <a:tcPr>
                    <a:solidFill>
                      <a:srgbClr val="FFFFCC"/>
                    </a:solidFill>
                  </a:tcPr>
                </a:tc>
                <a:tc>
                  <a:txBody>
                    <a:bodyPr/>
                    <a:lstStyle/>
                    <a:p>
                      <a:r>
                        <a:rPr lang="pl-PL" sz="1200" err="1"/>
                        <a:t>is</a:t>
                      </a:r>
                      <a:endParaRPr lang="pl-PL" sz="1200"/>
                    </a:p>
                  </a:txBody>
                  <a:tcPr>
                    <a:solidFill>
                      <a:srgbClr val="FFFFCC"/>
                    </a:solidFill>
                  </a:tcPr>
                </a:tc>
                <a:tc>
                  <a:txBody>
                    <a:bodyPr/>
                    <a:lstStyle/>
                    <a:p>
                      <a:r>
                        <a:rPr lang="pl-PL" sz="1200"/>
                        <a:t>a</a:t>
                      </a:r>
                    </a:p>
                  </a:txBody>
                  <a:tcPr>
                    <a:solidFill>
                      <a:schemeClr val="bg1">
                        <a:lumMod val="75000"/>
                      </a:schemeClr>
                    </a:solidFill>
                  </a:tcPr>
                </a:tc>
                <a:tc>
                  <a:txBody>
                    <a:bodyPr/>
                    <a:lstStyle/>
                    <a:p>
                      <a:endParaRPr lang="pl-PL" sz="1200"/>
                    </a:p>
                  </a:txBody>
                  <a:tcPr/>
                </a:tc>
                <a:extLst>
                  <a:ext uri="{0D108BD9-81ED-4DB2-BD59-A6C34878D82A}">
                    <a16:rowId xmlns:a16="http://schemas.microsoft.com/office/drawing/2014/main" val="1097049683"/>
                  </a:ext>
                </a:extLst>
              </a:tr>
              <a:tr h="194412">
                <a:tc>
                  <a:txBody>
                    <a:bodyPr/>
                    <a:lstStyle/>
                    <a:p>
                      <a:r>
                        <a:rPr lang="pl-PL" sz="1200"/>
                        <a:t>the</a:t>
                      </a:r>
                    </a:p>
                  </a:txBody>
                  <a:tcPr>
                    <a:solidFill>
                      <a:schemeClr val="bg1">
                        <a:lumMod val="75000"/>
                      </a:schemeClr>
                    </a:solidFill>
                  </a:tcPr>
                </a:tc>
                <a:tc>
                  <a:txBody>
                    <a:bodyPr/>
                    <a:lstStyle/>
                    <a:p>
                      <a:r>
                        <a:rPr lang="pl-PL" sz="1200" err="1"/>
                        <a:t>cat</a:t>
                      </a:r>
                      <a:endParaRPr lang="pl-PL" sz="1200"/>
                    </a:p>
                  </a:txBody>
                  <a:tcPr>
                    <a:solidFill>
                      <a:srgbClr val="FFFFCC"/>
                    </a:solidFill>
                  </a:tcPr>
                </a:tc>
                <a:tc>
                  <a:txBody>
                    <a:bodyPr/>
                    <a:lstStyle/>
                    <a:p>
                      <a:r>
                        <a:rPr lang="pl-PL" sz="1200" err="1"/>
                        <a:t>sat</a:t>
                      </a:r>
                      <a:endParaRPr lang="pl-PL" sz="1200"/>
                    </a:p>
                  </a:txBody>
                  <a:tcPr>
                    <a:solidFill>
                      <a:srgbClr val="FFFFCC"/>
                    </a:solidFill>
                  </a:tcPr>
                </a:tc>
                <a:tc>
                  <a:txBody>
                    <a:bodyPr/>
                    <a:lstStyle/>
                    <a:p>
                      <a:r>
                        <a:rPr lang="pl-PL" sz="1200"/>
                        <a:t>on</a:t>
                      </a:r>
                    </a:p>
                  </a:txBody>
                  <a:tcPr>
                    <a:solidFill>
                      <a:srgbClr val="FFFFCC"/>
                    </a:solidFill>
                  </a:tcPr>
                </a:tc>
                <a:extLst>
                  <a:ext uri="{0D108BD9-81ED-4DB2-BD59-A6C34878D82A}">
                    <a16:rowId xmlns:a16="http://schemas.microsoft.com/office/drawing/2014/main" val="3911067952"/>
                  </a:ext>
                </a:extLst>
              </a:tr>
            </a:tbl>
          </a:graphicData>
        </a:graphic>
      </p:graphicFrame>
      <p:graphicFrame>
        <p:nvGraphicFramePr>
          <p:cNvPr id="7" name="Tabela 6">
            <a:extLst>
              <a:ext uri="{FF2B5EF4-FFF2-40B4-BE49-F238E27FC236}">
                <a16:creationId xmlns:a16="http://schemas.microsoft.com/office/drawing/2014/main" id="{5375BBD9-8613-C4DC-63FA-F06E7CF64855}"/>
              </a:ext>
            </a:extLst>
          </p:cNvPr>
          <p:cNvGraphicFramePr>
            <a:graphicFrameLocks noGrp="1"/>
          </p:cNvGraphicFramePr>
          <p:nvPr>
            <p:extLst>
              <p:ext uri="{D42A27DB-BD31-4B8C-83A1-F6EECF244321}">
                <p14:modId xmlns:p14="http://schemas.microsoft.com/office/powerpoint/2010/main" val="3369754839"/>
              </p:ext>
            </p:extLst>
          </p:nvPr>
        </p:nvGraphicFramePr>
        <p:xfrm>
          <a:off x="6613721" y="2399961"/>
          <a:ext cx="2347542" cy="834896"/>
        </p:xfrm>
        <a:graphic>
          <a:graphicData uri="http://schemas.openxmlformats.org/drawingml/2006/table">
            <a:tbl>
              <a:tblPr firstRow="1" bandRow="1">
                <a:tableStyleId>{2ED5FF13-AE7B-4444-9CF9-602BF814C84E}</a:tableStyleId>
              </a:tblPr>
              <a:tblGrid>
                <a:gridCol w="673418">
                  <a:extLst>
                    <a:ext uri="{9D8B030D-6E8A-4147-A177-3AD203B41FA5}">
                      <a16:colId xmlns:a16="http://schemas.microsoft.com/office/drawing/2014/main" val="392074892"/>
                    </a:ext>
                  </a:extLst>
                </a:gridCol>
                <a:gridCol w="479743">
                  <a:extLst>
                    <a:ext uri="{9D8B030D-6E8A-4147-A177-3AD203B41FA5}">
                      <a16:colId xmlns:a16="http://schemas.microsoft.com/office/drawing/2014/main" val="942490924"/>
                    </a:ext>
                  </a:extLst>
                </a:gridCol>
                <a:gridCol w="428943">
                  <a:extLst>
                    <a:ext uri="{9D8B030D-6E8A-4147-A177-3AD203B41FA5}">
                      <a16:colId xmlns:a16="http://schemas.microsoft.com/office/drawing/2014/main" val="2290416835"/>
                    </a:ext>
                  </a:extLst>
                </a:gridCol>
                <a:gridCol w="765438">
                  <a:extLst>
                    <a:ext uri="{9D8B030D-6E8A-4147-A177-3AD203B41FA5}">
                      <a16:colId xmlns:a16="http://schemas.microsoft.com/office/drawing/2014/main" val="2552278819"/>
                    </a:ext>
                  </a:extLst>
                </a:gridCol>
              </a:tblGrid>
              <a:tr h="272711">
                <a:tc>
                  <a:txBody>
                    <a:bodyPr/>
                    <a:lstStyle/>
                    <a:p>
                      <a:r>
                        <a:rPr lang="pl-PL" sz="1200"/>
                        <a:t>of</a:t>
                      </a:r>
                    </a:p>
                  </a:txBody>
                  <a:tcPr>
                    <a:solidFill>
                      <a:schemeClr val="bg1">
                        <a:lumMod val="75000"/>
                      </a:schemeClr>
                    </a:solidFill>
                  </a:tcPr>
                </a:tc>
                <a:tc>
                  <a:txBody>
                    <a:bodyPr/>
                    <a:lstStyle/>
                    <a:p>
                      <a:r>
                        <a:rPr lang="pl-PL" sz="1200" err="1"/>
                        <a:t>is</a:t>
                      </a:r>
                      <a:endParaRPr lang="pl-PL" sz="1200"/>
                    </a:p>
                  </a:txBody>
                  <a:tcPr>
                    <a:solidFill>
                      <a:srgbClr val="FFFFCC"/>
                    </a:solidFill>
                  </a:tcPr>
                </a:tc>
                <a:tc>
                  <a:txBody>
                    <a:bodyPr/>
                    <a:lstStyle/>
                    <a:p>
                      <a:r>
                        <a:rPr lang="pl-PL" sz="1200" err="1"/>
                        <a:t>an</a:t>
                      </a:r>
                      <a:endParaRPr lang="pl-PL" sz="1200"/>
                    </a:p>
                  </a:txBody>
                  <a:tcPr>
                    <a:solidFill>
                      <a:srgbClr val="FFFFCC"/>
                    </a:solidFill>
                  </a:tcPr>
                </a:tc>
                <a:tc>
                  <a:txBody>
                    <a:bodyPr/>
                    <a:lstStyle/>
                    <a:p>
                      <a:r>
                        <a:rPr lang="pl-PL" sz="1200" err="1"/>
                        <a:t>example</a:t>
                      </a:r>
                      <a:endParaRPr lang="pl-PL" sz="1200"/>
                    </a:p>
                  </a:txBody>
                  <a:tcPr>
                    <a:solidFill>
                      <a:srgbClr val="FFFFCC"/>
                    </a:solidFill>
                  </a:tcPr>
                </a:tc>
                <a:extLst>
                  <a:ext uri="{0D108BD9-81ED-4DB2-BD59-A6C34878D82A}">
                    <a16:rowId xmlns:a16="http://schemas.microsoft.com/office/drawing/2014/main" val="3827056191"/>
                  </a:ext>
                </a:extLst>
              </a:tr>
              <a:tr h="286256">
                <a:tc>
                  <a:txBody>
                    <a:bodyPr/>
                    <a:lstStyle/>
                    <a:p>
                      <a:r>
                        <a:rPr lang="pl-PL" sz="1200"/>
                        <a:t>Mistral</a:t>
                      </a:r>
                    </a:p>
                  </a:txBody>
                  <a:tcPr>
                    <a:solidFill>
                      <a:srgbClr val="FFFFCC"/>
                    </a:solidFill>
                  </a:tcPr>
                </a:tc>
                <a:tc>
                  <a:txBody>
                    <a:bodyPr/>
                    <a:lstStyle/>
                    <a:p>
                      <a:r>
                        <a:rPr lang="pl-PL" sz="1200" err="1"/>
                        <a:t>is</a:t>
                      </a:r>
                      <a:endParaRPr lang="pl-PL" sz="1200"/>
                    </a:p>
                  </a:txBody>
                  <a:tcPr>
                    <a:solidFill>
                      <a:srgbClr val="FFFFCC"/>
                    </a:solidFill>
                  </a:tcPr>
                </a:tc>
                <a:tc>
                  <a:txBody>
                    <a:bodyPr/>
                    <a:lstStyle/>
                    <a:p>
                      <a:r>
                        <a:rPr lang="pl-PL" sz="1200"/>
                        <a:t>a</a:t>
                      </a:r>
                    </a:p>
                  </a:txBody>
                  <a:tcPr>
                    <a:solidFill>
                      <a:srgbClr val="FFFFCC"/>
                    </a:solidFill>
                  </a:tcPr>
                </a:tc>
                <a:tc>
                  <a:txBody>
                    <a:bodyPr/>
                    <a:lstStyle/>
                    <a:p>
                      <a:r>
                        <a:rPr lang="pl-PL" sz="1200" err="1"/>
                        <a:t>good</a:t>
                      </a:r>
                      <a:endParaRPr lang="pl-PL" sz="1200"/>
                    </a:p>
                  </a:txBody>
                  <a:tcPr>
                    <a:solidFill>
                      <a:schemeClr val="bg1">
                        <a:lumMod val="75000"/>
                      </a:schemeClr>
                    </a:solidFill>
                  </a:tcPr>
                </a:tc>
                <a:extLst>
                  <a:ext uri="{0D108BD9-81ED-4DB2-BD59-A6C34878D82A}">
                    <a16:rowId xmlns:a16="http://schemas.microsoft.com/office/drawing/2014/main" val="1097049683"/>
                  </a:ext>
                </a:extLst>
              </a:tr>
              <a:tr h="196590">
                <a:tc>
                  <a:txBody>
                    <a:bodyPr/>
                    <a:lstStyle/>
                    <a:p>
                      <a:r>
                        <a:rPr lang="pl-PL" sz="1200"/>
                        <a:t>the</a:t>
                      </a:r>
                    </a:p>
                  </a:txBody>
                  <a:tcPr>
                    <a:solidFill>
                      <a:srgbClr val="FFFFCC"/>
                    </a:solidFill>
                  </a:tcPr>
                </a:tc>
                <a:tc>
                  <a:txBody>
                    <a:bodyPr/>
                    <a:lstStyle/>
                    <a:p>
                      <a:r>
                        <a:rPr lang="pl-PL" sz="1200"/>
                        <a:t>mat</a:t>
                      </a:r>
                    </a:p>
                  </a:txBody>
                  <a:tcPr>
                    <a:solidFill>
                      <a:schemeClr val="bg1">
                        <a:lumMod val="75000"/>
                      </a:schemeClr>
                    </a:solidFill>
                  </a:tcPr>
                </a:tc>
                <a:tc>
                  <a:txBody>
                    <a:bodyPr/>
                    <a:lstStyle/>
                    <a:p>
                      <a:r>
                        <a:rPr lang="pl-PL" sz="1200" err="1"/>
                        <a:t>sat</a:t>
                      </a:r>
                      <a:endParaRPr lang="pl-PL" sz="1200"/>
                    </a:p>
                  </a:txBody>
                  <a:tcPr>
                    <a:solidFill>
                      <a:srgbClr val="FFFFCC"/>
                    </a:solidFill>
                  </a:tcPr>
                </a:tc>
                <a:tc>
                  <a:txBody>
                    <a:bodyPr/>
                    <a:lstStyle/>
                    <a:p>
                      <a:r>
                        <a:rPr lang="pl-PL" sz="1200"/>
                        <a:t>on</a:t>
                      </a:r>
                    </a:p>
                  </a:txBody>
                  <a:tcPr>
                    <a:solidFill>
                      <a:srgbClr val="FFFFCC"/>
                    </a:solidFill>
                  </a:tcPr>
                </a:tc>
                <a:extLst>
                  <a:ext uri="{0D108BD9-81ED-4DB2-BD59-A6C34878D82A}">
                    <a16:rowId xmlns:a16="http://schemas.microsoft.com/office/drawing/2014/main" val="3911067952"/>
                  </a:ext>
                </a:extLst>
              </a:tr>
            </a:tbl>
          </a:graphicData>
        </a:graphic>
      </p:graphicFrame>
      <p:sp>
        <p:nvSpPr>
          <p:cNvPr id="8" name="pole tekstowe 7">
            <a:extLst>
              <a:ext uri="{FF2B5EF4-FFF2-40B4-BE49-F238E27FC236}">
                <a16:creationId xmlns:a16="http://schemas.microsoft.com/office/drawing/2014/main" id="{ED976BB6-7B61-D2C3-DB14-F974ACF93B60}"/>
              </a:ext>
            </a:extLst>
          </p:cNvPr>
          <p:cNvSpPr txBox="1"/>
          <p:nvPr/>
        </p:nvSpPr>
        <p:spPr>
          <a:xfrm>
            <a:off x="184074" y="2445366"/>
            <a:ext cx="1390124" cy="230832"/>
          </a:xfrm>
          <a:prstGeom prst="rect">
            <a:avLst/>
          </a:prstGeom>
          <a:noFill/>
        </p:spPr>
        <p:txBody>
          <a:bodyPr wrap="none" rtlCol="0">
            <a:spAutoFit/>
          </a:bodyPr>
          <a:lstStyle/>
          <a:p>
            <a:r>
              <a:rPr lang="pl-PL" sz="900" err="1"/>
              <a:t>This</a:t>
            </a:r>
            <a:r>
              <a:rPr lang="pl-PL" sz="900"/>
              <a:t> </a:t>
            </a:r>
            <a:r>
              <a:rPr lang="pl-PL" sz="900" err="1"/>
              <a:t>is</a:t>
            </a:r>
            <a:r>
              <a:rPr lang="pl-PL" sz="900"/>
              <a:t> </a:t>
            </a:r>
            <a:r>
              <a:rPr lang="pl-PL" sz="900" err="1"/>
              <a:t>an</a:t>
            </a:r>
            <a:r>
              <a:rPr lang="pl-PL" sz="900"/>
              <a:t> </a:t>
            </a:r>
            <a:r>
              <a:rPr lang="pl-PL" sz="900" err="1"/>
              <a:t>example</a:t>
            </a:r>
            <a:r>
              <a:rPr lang="pl-PL" sz="900"/>
              <a:t> of…</a:t>
            </a:r>
          </a:p>
        </p:txBody>
      </p:sp>
      <p:sp>
        <p:nvSpPr>
          <p:cNvPr id="9" name="pole tekstowe 8">
            <a:extLst>
              <a:ext uri="{FF2B5EF4-FFF2-40B4-BE49-F238E27FC236}">
                <a16:creationId xmlns:a16="http://schemas.microsoft.com/office/drawing/2014/main" id="{10DC49D1-0895-7B49-05D4-7B7DF925CC12}"/>
              </a:ext>
            </a:extLst>
          </p:cNvPr>
          <p:cNvSpPr txBox="1"/>
          <p:nvPr/>
        </p:nvSpPr>
        <p:spPr>
          <a:xfrm>
            <a:off x="184074" y="2708814"/>
            <a:ext cx="1140056" cy="230832"/>
          </a:xfrm>
          <a:prstGeom prst="rect">
            <a:avLst/>
          </a:prstGeom>
          <a:noFill/>
        </p:spPr>
        <p:txBody>
          <a:bodyPr wrap="none" rtlCol="0">
            <a:spAutoFit/>
          </a:bodyPr>
          <a:lstStyle/>
          <a:p>
            <a:r>
              <a:rPr lang="pl-PL" sz="900"/>
              <a:t>Mistral </a:t>
            </a:r>
            <a:r>
              <a:rPr lang="pl-PL" sz="900" err="1"/>
              <a:t>is</a:t>
            </a:r>
            <a:r>
              <a:rPr lang="pl-PL" sz="900"/>
              <a:t> a </a:t>
            </a:r>
            <a:r>
              <a:rPr lang="pl-PL" sz="900" err="1"/>
              <a:t>good</a:t>
            </a:r>
            <a:r>
              <a:rPr lang="pl-PL" sz="900"/>
              <a:t>…</a:t>
            </a:r>
          </a:p>
        </p:txBody>
      </p:sp>
      <p:sp>
        <p:nvSpPr>
          <p:cNvPr id="10" name="pole tekstowe 9">
            <a:extLst>
              <a:ext uri="{FF2B5EF4-FFF2-40B4-BE49-F238E27FC236}">
                <a16:creationId xmlns:a16="http://schemas.microsoft.com/office/drawing/2014/main" id="{176C309C-7905-F31B-8F87-862A026FF565}"/>
              </a:ext>
            </a:extLst>
          </p:cNvPr>
          <p:cNvSpPr txBox="1"/>
          <p:nvPr/>
        </p:nvSpPr>
        <p:spPr>
          <a:xfrm>
            <a:off x="184074" y="3004878"/>
            <a:ext cx="1447832" cy="230832"/>
          </a:xfrm>
          <a:prstGeom prst="rect">
            <a:avLst/>
          </a:prstGeom>
          <a:noFill/>
        </p:spPr>
        <p:txBody>
          <a:bodyPr wrap="none" rtlCol="0">
            <a:spAutoFit/>
          </a:bodyPr>
          <a:lstStyle/>
          <a:p>
            <a:r>
              <a:rPr lang="pl-PL" sz="900"/>
              <a:t>The </a:t>
            </a:r>
            <a:r>
              <a:rPr lang="pl-PL" sz="900" err="1"/>
              <a:t>cat</a:t>
            </a:r>
            <a:r>
              <a:rPr lang="pl-PL" sz="900"/>
              <a:t> </a:t>
            </a:r>
            <a:r>
              <a:rPr lang="pl-PL" sz="900" err="1"/>
              <a:t>sat</a:t>
            </a:r>
            <a:r>
              <a:rPr lang="pl-PL" sz="900"/>
              <a:t> on the mat…</a:t>
            </a:r>
          </a:p>
        </p:txBody>
      </p:sp>
      <p:sp>
        <p:nvSpPr>
          <p:cNvPr id="11" name="pole tekstowe 10">
            <a:extLst>
              <a:ext uri="{FF2B5EF4-FFF2-40B4-BE49-F238E27FC236}">
                <a16:creationId xmlns:a16="http://schemas.microsoft.com/office/drawing/2014/main" id="{C45BB717-4EBD-8E91-AE74-A1AD11F3D917}"/>
              </a:ext>
            </a:extLst>
          </p:cNvPr>
          <p:cNvSpPr txBox="1"/>
          <p:nvPr/>
        </p:nvSpPr>
        <p:spPr>
          <a:xfrm>
            <a:off x="1898881" y="2092799"/>
            <a:ext cx="857927" cy="230832"/>
          </a:xfrm>
          <a:prstGeom prst="rect">
            <a:avLst/>
          </a:prstGeom>
          <a:noFill/>
        </p:spPr>
        <p:txBody>
          <a:bodyPr wrap="none" rtlCol="0">
            <a:spAutoFit/>
          </a:bodyPr>
          <a:lstStyle/>
          <a:p>
            <a:r>
              <a:rPr lang="pl-PL" sz="900" b="1" err="1"/>
              <a:t>Timestamp</a:t>
            </a:r>
            <a:r>
              <a:rPr lang="pl-PL" sz="900" b="1"/>
              <a:t> i</a:t>
            </a:r>
          </a:p>
        </p:txBody>
      </p:sp>
      <p:sp>
        <p:nvSpPr>
          <p:cNvPr id="12" name="pole tekstowe 11">
            <a:extLst>
              <a:ext uri="{FF2B5EF4-FFF2-40B4-BE49-F238E27FC236}">
                <a16:creationId xmlns:a16="http://schemas.microsoft.com/office/drawing/2014/main" id="{5F927CAB-0C7C-8C7A-8A16-2C27BD13F77F}"/>
              </a:ext>
            </a:extLst>
          </p:cNvPr>
          <p:cNvSpPr txBox="1"/>
          <p:nvPr/>
        </p:nvSpPr>
        <p:spPr>
          <a:xfrm>
            <a:off x="4733111" y="2092799"/>
            <a:ext cx="989373" cy="230832"/>
          </a:xfrm>
          <a:prstGeom prst="rect">
            <a:avLst/>
          </a:prstGeom>
          <a:noFill/>
        </p:spPr>
        <p:txBody>
          <a:bodyPr wrap="none" rtlCol="0">
            <a:spAutoFit/>
          </a:bodyPr>
          <a:lstStyle/>
          <a:p>
            <a:r>
              <a:rPr lang="pl-PL" sz="900" b="1" err="1"/>
              <a:t>Timestamp</a:t>
            </a:r>
            <a:r>
              <a:rPr lang="pl-PL" sz="900" b="1"/>
              <a:t> i+1</a:t>
            </a:r>
          </a:p>
        </p:txBody>
      </p:sp>
      <p:sp>
        <p:nvSpPr>
          <p:cNvPr id="13" name="pole tekstowe 12">
            <a:extLst>
              <a:ext uri="{FF2B5EF4-FFF2-40B4-BE49-F238E27FC236}">
                <a16:creationId xmlns:a16="http://schemas.microsoft.com/office/drawing/2014/main" id="{0408871C-9231-A508-D9DF-6F72C5123149}"/>
              </a:ext>
            </a:extLst>
          </p:cNvPr>
          <p:cNvSpPr txBox="1"/>
          <p:nvPr/>
        </p:nvSpPr>
        <p:spPr>
          <a:xfrm>
            <a:off x="7315247" y="2086870"/>
            <a:ext cx="989373" cy="230832"/>
          </a:xfrm>
          <a:prstGeom prst="rect">
            <a:avLst/>
          </a:prstGeom>
          <a:noFill/>
        </p:spPr>
        <p:txBody>
          <a:bodyPr wrap="none" rtlCol="0">
            <a:spAutoFit/>
          </a:bodyPr>
          <a:lstStyle/>
          <a:p>
            <a:r>
              <a:rPr lang="pl-PL" sz="900" b="1" err="1"/>
              <a:t>Timestamp</a:t>
            </a:r>
            <a:r>
              <a:rPr lang="pl-PL" sz="900" b="1"/>
              <a:t> i+2</a:t>
            </a:r>
          </a:p>
        </p:txBody>
      </p:sp>
      <p:sp>
        <p:nvSpPr>
          <p:cNvPr id="14" name="pole tekstowe 13">
            <a:extLst>
              <a:ext uri="{FF2B5EF4-FFF2-40B4-BE49-F238E27FC236}">
                <a16:creationId xmlns:a16="http://schemas.microsoft.com/office/drawing/2014/main" id="{D2CE62EE-DDCC-FA7E-5511-9F36D5D5D969}"/>
              </a:ext>
            </a:extLst>
          </p:cNvPr>
          <p:cNvSpPr txBox="1"/>
          <p:nvPr/>
        </p:nvSpPr>
        <p:spPr>
          <a:xfrm>
            <a:off x="4009195" y="3421849"/>
            <a:ext cx="1819729" cy="230832"/>
          </a:xfrm>
          <a:prstGeom prst="rect">
            <a:avLst/>
          </a:prstGeom>
          <a:noFill/>
        </p:spPr>
        <p:txBody>
          <a:bodyPr wrap="none" rtlCol="0">
            <a:spAutoFit/>
          </a:bodyPr>
          <a:lstStyle/>
          <a:p>
            <a:r>
              <a:rPr lang="pl-PL" sz="900" err="1"/>
              <a:t>Figure</a:t>
            </a:r>
            <a:r>
              <a:rPr lang="pl-PL" sz="900"/>
              <a:t> 1: </a:t>
            </a:r>
            <a:r>
              <a:rPr lang="pl-PL" sz="900" err="1"/>
              <a:t>Example</a:t>
            </a:r>
            <a:r>
              <a:rPr lang="pl-PL" sz="900"/>
              <a:t> </a:t>
            </a:r>
            <a:r>
              <a:rPr lang="pl-PL" sz="900" err="1"/>
              <a:t>based</a:t>
            </a:r>
            <a:r>
              <a:rPr lang="pl-PL" sz="900"/>
              <a:t> on [2].</a:t>
            </a:r>
          </a:p>
        </p:txBody>
      </p:sp>
    </p:spTree>
    <p:extLst>
      <p:ext uri="{BB962C8B-B14F-4D97-AF65-F5344CB8AC3E}">
        <p14:creationId xmlns:p14="http://schemas.microsoft.com/office/powerpoint/2010/main" val="12199223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E5EFBED-BD78-6C0F-B8AB-3DF70606F8B8}"/>
              </a:ext>
            </a:extLst>
          </p:cNvPr>
          <p:cNvSpPr>
            <a:spLocks noGrp="1"/>
          </p:cNvSpPr>
          <p:nvPr>
            <p:ph type="title"/>
          </p:nvPr>
        </p:nvSpPr>
        <p:spPr/>
        <p:txBody>
          <a:bodyPr/>
          <a:lstStyle/>
          <a:p>
            <a:r>
              <a:rPr lang="pl-PL" err="1"/>
              <a:t>Pre-fill</a:t>
            </a:r>
            <a:r>
              <a:rPr lang="pl-PL"/>
              <a:t> and </a:t>
            </a:r>
            <a:r>
              <a:rPr lang="pl-PL" err="1"/>
              <a:t>Chunking</a:t>
            </a:r>
            <a:endParaRPr lang="pl-PL"/>
          </a:p>
        </p:txBody>
      </p:sp>
      <p:graphicFrame>
        <p:nvGraphicFramePr>
          <p:cNvPr id="5" name="Tabela 4">
            <a:extLst>
              <a:ext uri="{FF2B5EF4-FFF2-40B4-BE49-F238E27FC236}">
                <a16:creationId xmlns:a16="http://schemas.microsoft.com/office/drawing/2014/main" id="{A93D8FEB-FAE0-898A-D8DB-9F5BBFA3F289}"/>
              </a:ext>
            </a:extLst>
          </p:cNvPr>
          <p:cNvGraphicFramePr>
            <a:graphicFrameLocks noGrp="1"/>
          </p:cNvGraphicFramePr>
          <p:nvPr>
            <p:extLst>
              <p:ext uri="{D42A27DB-BD31-4B8C-83A1-F6EECF244321}">
                <p14:modId xmlns:p14="http://schemas.microsoft.com/office/powerpoint/2010/main" val="1966663836"/>
              </p:ext>
            </p:extLst>
          </p:nvPr>
        </p:nvGraphicFramePr>
        <p:xfrm>
          <a:off x="1524000" y="1644650"/>
          <a:ext cx="6095999" cy="1854200"/>
        </p:xfrm>
        <a:graphic>
          <a:graphicData uri="http://schemas.openxmlformats.org/drawingml/2006/table">
            <a:tbl>
              <a:tblPr firstRow="1" bandRow="1">
                <a:tableStyleId>{2ED5FF13-AE7B-4444-9CF9-602BF814C84E}</a:tableStyleId>
              </a:tblPr>
              <a:tblGrid>
                <a:gridCol w="468923">
                  <a:extLst>
                    <a:ext uri="{9D8B030D-6E8A-4147-A177-3AD203B41FA5}">
                      <a16:colId xmlns:a16="http://schemas.microsoft.com/office/drawing/2014/main" val="3332871087"/>
                    </a:ext>
                  </a:extLst>
                </a:gridCol>
                <a:gridCol w="468923">
                  <a:extLst>
                    <a:ext uri="{9D8B030D-6E8A-4147-A177-3AD203B41FA5}">
                      <a16:colId xmlns:a16="http://schemas.microsoft.com/office/drawing/2014/main" val="1686834703"/>
                    </a:ext>
                  </a:extLst>
                </a:gridCol>
                <a:gridCol w="468923">
                  <a:extLst>
                    <a:ext uri="{9D8B030D-6E8A-4147-A177-3AD203B41FA5}">
                      <a16:colId xmlns:a16="http://schemas.microsoft.com/office/drawing/2014/main" val="3582528352"/>
                    </a:ext>
                  </a:extLst>
                </a:gridCol>
                <a:gridCol w="468923">
                  <a:extLst>
                    <a:ext uri="{9D8B030D-6E8A-4147-A177-3AD203B41FA5}">
                      <a16:colId xmlns:a16="http://schemas.microsoft.com/office/drawing/2014/main" val="3806432686"/>
                    </a:ext>
                  </a:extLst>
                </a:gridCol>
                <a:gridCol w="468923">
                  <a:extLst>
                    <a:ext uri="{9D8B030D-6E8A-4147-A177-3AD203B41FA5}">
                      <a16:colId xmlns:a16="http://schemas.microsoft.com/office/drawing/2014/main" val="1175197105"/>
                    </a:ext>
                  </a:extLst>
                </a:gridCol>
                <a:gridCol w="468923">
                  <a:extLst>
                    <a:ext uri="{9D8B030D-6E8A-4147-A177-3AD203B41FA5}">
                      <a16:colId xmlns:a16="http://schemas.microsoft.com/office/drawing/2014/main" val="2756273308"/>
                    </a:ext>
                  </a:extLst>
                </a:gridCol>
                <a:gridCol w="468923">
                  <a:extLst>
                    <a:ext uri="{9D8B030D-6E8A-4147-A177-3AD203B41FA5}">
                      <a16:colId xmlns:a16="http://schemas.microsoft.com/office/drawing/2014/main" val="414233756"/>
                    </a:ext>
                  </a:extLst>
                </a:gridCol>
                <a:gridCol w="468923">
                  <a:extLst>
                    <a:ext uri="{9D8B030D-6E8A-4147-A177-3AD203B41FA5}">
                      <a16:colId xmlns:a16="http://schemas.microsoft.com/office/drawing/2014/main" val="1057803308"/>
                    </a:ext>
                  </a:extLst>
                </a:gridCol>
                <a:gridCol w="468923">
                  <a:extLst>
                    <a:ext uri="{9D8B030D-6E8A-4147-A177-3AD203B41FA5}">
                      <a16:colId xmlns:a16="http://schemas.microsoft.com/office/drawing/2014/main" val="316590382"/>
                    </a:ext>
                  </a:extLst>
                </a:gridCol>
                <a:gridCol w="468923">
                  <a:extLst>
                    <a:ext uri="{9D8B030D-6E8A-4147-A177-3AD203B41FA5}">
                      <a16:colId xmlns:a16="http://schemas.microsoft.com/office/drawing/2014/main" val="2886701088"/>
                    </a:ext>
                  </a:extLst>
                </a:gridCol>
                <a:gridCol w="468923">
                  <a:extLst>
                    <a:ext uri="{9D8B030D-6E8A-4147-A177-3AD203B41FA5}">
                      <a16:colId xmlns:a16="http://schemas.microsoft.com/office/drawing/2014/main" val="98411530"/>
                    </a:ext>
                  </a:extLst>
                </a:gridCol>
                <a:gridCol w="468923">
                  <a:extLst>
                    <a:ext uri="{9D8B030D-6E8A-4147-A177-3AD203B41FA5}">
                      <a16:colId xmlns:a16="http://schemas.microsoft.com/office/drawing/2014/main" val="2593739928"/>
                    </a:ext>
                  </a:extLst>
                </a:gridCol>
                <a:gridCol w="468923">
                  <a:extLst>
                    <a:ext uri="{9D8B030D-6E8A-4147-A177-3AD203B41FA5}">
                      <a16:colId xmlns:a16="http://schemas.microsoft.com/office/drawing/2014/main" val="549225467"/>
                    </a:ext>
                  </a:extLst>
                </a:gridCol>
              </a:tblGrid>
              <a:tr h="370840">
                <a:tc>
                  <a:txBody>
                    <a:bodyPr/>
                    <a:lstStyle/>
                    <a:p>
                      <a:endParaRPr lang="pl-PL" sz="12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The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err="1"/>
                        <a:t>cat</a:t>
                      </a:r>
                      <a:endParaRPr lang="pl-PL" sz="12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err="1"/>
                        <a:t>sat</a:t>
                      </a:r>
                      <a:endParaRPr lang="pl-PL" sz="12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the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mat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err="1"/>
                        <a:t>saw</a:t>
                      </a:r>
                      <a:endParaRPr lang="pl-PL" sz="120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the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dog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go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to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61833148"/>
                  </a:ext>
                </a:extLst>
              </a:tr>
              <a:tr h="370840">
                <a:tc>
                  <a:txBody>
                    <a:bodyPr/>
                    <a:lstStyle/>
                    <a:p>
                      <a:r>
                        <a:rPr lang="pl-PL" sz="1200"/>
                        <a:t>the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26825486"/>
                  </a:ext>
                </a:extLst>
              </a:tr>
              <a:tr h="370840">
                <a:tc>
                  <a:txBody>
                    <a:bodyPr/>
                    <a:lstStyle/>
                    <a:p>
                      <a:r>
                        <a:rPr lang="pl-PL" sz="1200"/>
                        <a:t>dog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960333162"/>
                  </a:ext>
                </a:extLst>
              </a:tr>
              <a:tr h="370840">
                <a:tc>
                  <a:txBody>
                    <a:bodyPr/>
                    <a:lstStyle/>
                    <a:p>
                      <a:r>
                        <a:rPr lang="pl-PL" sz="1200"/>
                        <a:t>go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1</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70549705"/>
                  </a:ext>
                </a:extLst>
              </a:tr>
              <a:tr h="370840">
                <a:tc>
                  <a:txBody>
                    <a:bodyPr/>
                    <a:lstStyle/>
                    <a:p>
                      <a:r>
                        <a:rPr lang="pl-PL" sz="1200"/>
                        <a:t>to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0</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FCC"/>
                    </a:solidFill>
                  </a:tcPr>
                </a:tc>
                <a:tc>
                  <a:txBody>
                    <a:bodyPr/>
                    <a:lstStyle/>
                    <a:p>
                      <a:r>
                        <a:rPr lang="pl-PL" sz="1200"/>
                        <a:t>1</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r>
                        <a:rPr lang="pl-PL" sz="1200"/>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97495020"/>
                  </a:ext>
                </a:extLst>
              </a:tr>
            </a:tbl>
          </a:graphicData>
        </a:graphic>
      </p:graphicFrame>
      <p:sp>
        <p:nvSpPr>
          <p:cNvPr id="6" name="pole tekstowe 5">
            <a:extLst>
              <a:ext uri="{FF2B5EF4-FFF2-40B4-BE49-F238E27FC236}">
                <a16:creationId xmlns:a16="http://schemas.microsoft.com/office/drawing/2014/main" id="{6EF858AE-0D47-479F-044E-D8DD215A741D}"/>
              </a:ext>
            </a:extLst>
          </p:cNvPr>
          <p:cNvSpPr txBox="1"/>
          <p:nvPr/>
        </p:nvSpPr>
        <p:spPr>
          <a:xfrm>
            <a:off x="2637595" y="3612917"/>
            <a:ext cx="441146" cy="230832"/>
          </a:xfrm>
          <a:prstGeom prst="rect">
            <a:avLst/>
          </a:prstGeom>
          <a:noFill/>
        </p:spPr>
        <p:txBody>
          <a:bodyPr wrap="none" rtlCol="0">
            <a:spAutoFit/>
          </a:bodyPr>
          <a:lstStyle/>
          <a:p>
            <a:r>
              <a:rPr lang="pl-PL" sz="900" b="1">
                <a:latin typeface="Alexandria" panose="020B0604020202020204" charset="-78"/>
                <a:cs typeface="Alexandria" panose="020B0604020202020204" charset="-78"/>
              </a:rPr>
              <a:t>Past</a:t>
            </a:r>
          </a:p>
        </p:txBody>
      </p:sp>
      <p:sp>
        <p:nvSpPr>
          <p:cNvPr id="7" name="pole tekstowe 6">
            <a:extLst>
              <a:ext uri="{FF2B5EF4-FFF2-40B4-BE49-F238E27FC236}">
                <a16:creationId xmlns:a16="http://schemas.microsoft.com/office/drawing/2014/main" id="{4174AFB0-5C01-8183-8192-79454E121526}"/>
              </a:ext>
            </a:extLst>
          </p:cNvPr>
          <p:cNvSpPr txBox="1"/>
          <p:nvPr/>
        </p:nvSpPr>
        <p:spPr>
          <a:xfrm>
            <a:off x="4571999" y="3612917"/>
            <a:ext cx="545342" cy="230832"/>
          </a:xfrm>
          <a:prstGeom prst="rect">
            <a:avLst/>
          </a:prstGeom>
          <a:noFill/>
        </p:spPr>
        <p:txBody>
          <a:bodyPr wrap="none" rtlCol="0">
            <a:spAutoFit/>
          </a:bodyPr>
          <a:lstStyle/>
          <a:p>
            <a:r>
              <a:rPr lang="pl-PL" sz="900" b="1">
                <a:latin typeface="Alexandria" panose="020B0604020202020204" charset="-78"/>
                <a:cs typeface="Alexandria" panose="020B0604020202020204" charset="-78"/>
              </a:rPr>
              <a:t>Cache</a:t>
            </a:r>
          </a:p>
        </p:txBody>
      </p:sp>
      <p:sp>
        <p:nvSpPr>
          <p:cNvPr id="8" name="pole tekstowe 7">
            <a:extLst>
              <a:ext uri="{FF2B5EF4-FFF2-40B4-BE49-F238E27FC236}">
                <a16:creationId xmlns:a16="http://schemas.microsoft.com/office/drawing/2014/main" id="{53F3E15D-B01A-C623-8C53-15C5D14DE3BC}"/>
              </a:ext>
            </a:extLst>
          </p:cNvPr>
          <p:cNvSpPr txBox="1"/>
          <p:nvPr/>
        </p:nvSpPr>
        <p:spPr>
          <a:xfrm>
            <a:off x="6464488" y="3612917"/>
            <a:ext cx="638316" cy="230832"/>
          </a:xfrm>
          <a:prstGeom prst="rect">
            <a:avLst/>
          </a:prstGeom>
          <a:noFill/>
        </p:spPr>
        <p:txBody>
          <a:bodyPr wrap="none" rtlCol="0">
            <a:spAutoFit/>
          </a:bodyPr>
          <a:lstStyle/>
          <a:p>
            <a:r>
              <a:rPr lang="pl-PL" sz="900" b="1" err="1">
                <a:latin typeface="Alexandria" panose="020B0604020202020204" charset="-78"/>
                <a:cs typeface="Alexandria" panose="020B0604020202020204" charset="-78"/>
              </a:rPr>
              <a:t>Current</a:t>
            </a:r>
            <a:endParaRPr lang="pl-PL" sz="900" b="1">
              <a:latin typeface="Alexandria" panose="020B0604020202020204" charset="-78"/>
              <a:cs typeface="Alexandria" panose="020B0604020202020204" charset="-78"/>
            </a:endParaRPr>
          </a:p>
        </p:txBody>
      </p:sp>
      <p:sp>
        <p:nvSpPr>
          <p:cNvPr id="9" name="pole tekstowe 8">
            <a:extLst>
              <a:ext uri="{FF2B5EF4-FFF2-40B4-BE49-F238E27FC236}">
                <a16:creationId xmlns:a16="http://schemas.microsoft.com/office/drawing/2014/main" id="{B4D0A31A-8B40-D69F-F829-2366D44B50AF}"/>
              </a:ext>
            </a:extLst>
          </p:cNvPr>
          <p:cNvSpPr txBox="1"/>
          <p:nvPr/>
        </p:nvSpPr>
        <p:spPr>
          <a:xfrm>
            <a:off x="3966865" y="3957816"/>
            <a:ext cx="1819729" cy="230832"/>
          </a:xfrm>
          <a:prstGeom prst="rect">
            <a:avLst/>
          </a:prstGeom>
          <a:noFill/>
        </p:spPr>
        <p:txBody>
          <a:bodyPr wrap="none" rtlCol="0">
            <a:spAutoFit/>
          </a:bodyPr>
          <a:lstStyle/>
          <a:p>
            <a:r>
              <a:rPr lang="pl-PL" sz="900" err="1"/>
              <a:t>Figure</a:t>
            </a:r>
            <a:r>
              <a:rPr lang="pl-PL" sz="900"/>
              <a:t> 2: </a:t>
            </a:r>
            <a:r>
              <a:rPr lang="pl-PL" sz="900" err="1"/>
              <a:t>Example</a:t>
            </a:r>
            <a:r>
              <a:rPr lang="pl-PL" sz="900"/>
              <a:t> </a:t>
            </a:r>
            <a:r>
              <a:rPr lang="pl-PL" sz="900" err="1"/>
              <a:t>based</a:t>
            </a:r>
            <a:r>
              <a:rPr lang="pl-PL" sz="900"/>
              <a:t> on [2].</a:t>
            </a:r>
          </a:p>
        </p:txBody>
      </p:sp>
    </p:spTree>
    <p:extLst>
      <p:ext uri="{BB962C8B-B14F-4D97-AF65-F5344CB8AC3E}">
        <p14:creationId xmlns:p14="http://schemas.microsoft.com/office/powerpoint/2010/main" val="2342240930"/>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5369271E898C64AA272C7F6426109A5" ma:contentTypeVersion="13" ma:contentTypeDescription="Utwórz nowy dokument." ma:contentTypeScope="" ma:versionID="b03dc29740088c8da27408c09b2b2842">
  <xsd:schema xmlns:xsd="http://www.w3.org/2001/XMLSchema" xmlns:xs="http://www.w3.org/2001/XMLSchema" xmlns:p="http://schemas.microsoft.com/office/2006/metadata/properties" xmlns:ns3="eb0d9c79-cd53-481a-9feb-cb4d2ef1cdf8" xmlns:ns4="c4ada717-55c9-4746-81f2-bf5b4de9d143" targetNamespace="http://schemas.microsoft.com/office/2006/metadata/properties" ma:root="true" ma:fieldsID="50c1ec89de2a02181f318dee4a7b28ec" ns3:_="" ns4:_="">
    <xsd:import namespace="eb0d9c79-cd53-481a-9feb-cb4d2ef1cdf8"/>
    <xsd:import namespace="c4ada717-55c9-4746-81f2-bf5b4de9d14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_activity" minOccurs="0"/>
                <xsd:element ref="ns4:MediaServiceDateTaken"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d9c79-cd53-481a-9feb-cb4d2ef1cdf8"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SharingHintHash" ma:index="10" nillable="true" ma:displayName="Skrót wskazówki dotyczącej udostępniani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da717-55c9-4746-81f2-bf5b4de9d14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4ada717-55c9-4746-81f2-bf5b4de9d143" xsi:nil="true"/>
  </documentManagement>
</p:properties>
</file>

<file path=customXml/itemProps1.xml><?xml version="1.0" encoding="utf-8"?>
<ds:datastoreItem xmlns:ds="http://schemas.openxmlformats.org/officeDocument/2006/customXml" ds:itemID="{0AD39CDA-462F-4CF1-8BCA-A3242A86AFF8}">
  <ds:schemaRefs>
    <ds:schemaRef ds:uri="http://schemas.microsoft.com/sharepoint/v3/contenttype/forms"/>
  </ds:schemaRefs>
</ds:datastoreItem>
</file>

<file path=customXml/itemProps2.xml><?xml version="1.0" encoding="utf-8"?>
<ds:datastoreItem xmlns:ds="http://schemas.openxmlformats.org/officeDocument/2006/customXml" ds:itemID="{4F3A14CB-E9C9-4A48-B7AE-67A2D27F265B}">
  <ds:schemaRefs>
    <ds:schemaRef ds:uri="c4ada717-55c9-4746-81f2-bf5b4de9d143"/>
    <ds:schemaRef ds:uri="eb0d9c79-cd53-481a-9feb-cb4d2ef1cd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574902-B655-42A7-B644-0FA10C988DE2}">
  <ds:schemaRefs>
    <ds:schemaRef ds:uri="http://purl.org/dc/terms/"/>
    <ds:schemaRef ds:uri="eb0d9c79-cd53-481a-9feb-cb4d2ef1cdf8"/>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c4ada717-55c9-4746-81f2-bf5b4de9d14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4495</Words>
  <Application>Microsoft Office PowerPoint</Application>
  <PresentationFormat>On-screen Show (16:9)</PresentationFormat>
  <Paragraphs>965</Paragraphs>
  <Slides>83</Slides>
  <Notes>67</Notes>
  <HiddenSlides>51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83</vt:i4>
      </vt:variant>
    </vt:vector>
  </HeadingPairs>
  <TitlesOfParts>
    <vt:vector size="97" baseType="lpstr">
      <vt:lpstr>Roboto Medium</vt:lpstr>
      <vt:lpstr>Calibri</vt:lpstr>
      <vt:lpstr>Alexandria</vt:lpstr>
      <vt:lpstr>Alexandria Medium</vt:lpstr>
      <vt:lpstr>Amatic SC</vt:lpstr>
      <vt:lpstr>source-serif-pro</vt:lpstr>
      <vt:lpstr>Cambria Math</vt:lpstr>
      <vt:lpstr>-apple-system</vt:lpstr>
      <vt:lpstr>Proxima Nova</vt:lpstr>
      <vt:lpstr>Albert Sans</vt:lpstr>
      <vt:lpstr>Proxima Nova Semibold</vt:lpstr>
      <vt:lpstr>Arial</vt:lpstr>
      <vt:lpstr>Lead Funnel by Slidesgo</vt:lpstr>
      <vt:lpstr>Slidesgo Final Pages</vt:lpstr>
      <vt:lpstr>In search of a Polish Language Model  Bielik 7B v0.1 is the answer</vt:lpstr>
      <vt:lpstr>01</vt:lpstr>
      <vt:lpstr>Introduction</vt:lpstr>
      <vt:lpstr>24th of October 2024</vt:lpstr>
      <vt:lpstr>PowerPoint Presentation</vt:lpstr>
      <vt:lpstr>Mistral 7B v0.1 (10th of October 2023)</vt:lpstr>
      <vt:lpstr>Sliding Window Attention</vt:lpstr>
      <vt:lpstr>Rolling Buffer Cache</vt:lpstr>
      <vt:lpstr>Pre-fill and Chunking</vt:lpstr>
      <vt:lpstr>Model</vt:lpstr>
      <vt:lpstr>Bielik 7B v0.1</vt:lpstr>
      <vt:lpstr>GQA – Grouped Query Attention</vt:lpstr>
      <vt:lpstr>SwiGLU Activation Function</vt:lpstr>
      <vt:lpstr>RoPE - Rotary Positional Embeddings </vt:lpstr>
      <vt:lpstr>Pre-training </vt:lpstr>
      <vt:lpstr>PowerPoint Presentation</vt:lpstr>
      <vt:lpstr>Training</vt:lpstr>
      <vt:lpstr>Post-Training</vt:lpstr>
      <vt:lpstr>Datasets</vt:lpstr>
      <vt:lpstr>Adaptive learning rate</vt:lpstr>
      <vt:lpstr>Weighted cross entropy loss</vt:lpstr>
      <vt:lpstr>Framework and GPUs</vt:lpstr>
      <vt:lpstr>Evaluations</vt:lpstr>
      <vt:lpstr>Tasks</vt:lpstr>
      <vt:lpstr>Metrics</vt:lpstr>
      <vt:lpstr>Results 1/2</vt:lpstr>
      <vt:lpstr>Results 2/2</vt:lpstr>
      <vt:lpstr>Bias and toxic language </vt:lpstr>
      <vt:lpstr>Model Quantization</vt:lpstr>
      <vt:lpstr>Used quantizations</vt:lpstr>
      <vt:lpstr>Bibliography</vt:lpstr>
      <vt:lpstr>Thank you!</vt:lpstr>
      <vt:lpstr>Contents of this template</vt:lpstr>
      <vt:lpstr>Introduction</vt:lpstr>
      <vt:lpstr>Overview</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PowerPoint Presentation</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Szymon Matuszewski</dc:creator>
  <cp:lastModifiedBy>Majczyk Adam (STUD)</cp:lastModifiedBy>
  <cp:revision>2</cp:revision>
  <dcterms:modified xsi:type="dcterms:W3CDTF">2024-12-11T11:00:36Z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0x01010025369271E898C64AA272C7F6426109A5</vt:lpwstr>
  </property>
</Properties>
</file>